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3.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19"/>
  </p:notesMasterIdLst>
  <p:sldIdLst>
    <p:sldId id="256" r:id="rId2"/>
    <p:sldId id="294" r:id="rId3"/>
    <p:sldId id="299" r:id="rId4"/>
    <p:sldId id="314" r:id="rId5"/>
    <p:sldId id="315" r:id="rId6"/>
    <p:sldId id="317" r:id="rId7"/>
    <p:sldId id="304" r:id="rId8"/>
    <p:sldId id="320" r:id="rId9"/>
    <p:sldId id="322" r:id="rId10"/>
    <p:sldId id="305" r:id="rId11"/>
    <p:sldId id="321" r:id="rId12"/>
    <p:sldId id="339" r:id="rId13"/>
    <p:sldId id="340" r:id="rId14"/>
    <p:sldId id="328" r:id="rId15"/>
    <p:sldId id="327" r:id="rId16"/>
    <p:sldId id="338" r:id="rId17"/>
    <p:sldId id="267"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6091" autoAdjust="0"/>
    <p:restoredTop sz="83317" autoAdjust="0"/>
  </p:normalViewPr>
  <p:slideViewPr>
    <p:cSldViewPr>
      <p:cViewPr varScale="1">
        <p:scale>
          <a:sx n="75" d="100"/>
          <a:sy n="75" d="100"/>
        </p:scale>
        <p:origin x="1272" y="60"/>
      </p:cViewPr>
      <p:guideLst>
        <p:guide orient="horz" pos="2160"/>
        <p:guide pos="2880"/>
      </p:guideLst>
    </p:cSldViewPr>
  </p:slideViewPr>
  <p:notesTextViewPr>
    <p:cViewPr>
      <p:scale>
        <a:sx n="75" d="100"/>
        <a:sy n="75" d="100"/>
      </p:scale>
      <p:origin x="0" y="0"/>
    </p:cViewPr>
  </p:notesTextViewPr>
  <p:sorterViewPr>
    <p:cViewPr>
      <p:scale>
        <a:sx n="100" d="100"/>
        <a:sy n="100" d="100"/>
      </p:scale>
      <p:origin x="0" y="625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3.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371D77-FA10-414D-8DD9-6D4575166643}" type="datetimeFigureOut">
              <a:rPr lang="en-US" smtClean="0"/>
              <a:t>8/13/2024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C96A10-08B4-4757-8295-F007D3E84636}" type="slidenum">
              <a:rPr lang="en-US" smtClean="0"/>
              <a:t>‹#›</a:t>
            </a:fld>
            <a:endParaRPr lang="en-US"/>
          </a:p>
        </p:txBody>
      </p:sp>
    </p:spTree>
    <p:extLst>
      <p:ext uri="{BB962C8B-B14F-4D97-AF65-F5344CB8AC3E}">
        <p14:creationId xmlns:p14="http://schemas.microsoft.com/office/powerpoint/2010/main" val="35046171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The Supplemental Nutrition Assistance Program (SNAP), formerly known as the Food and Nutrition Service, administers the nutrition assistance programs of the U.S. Department of Agriculture. The mission of FNS is to provide children and needy families better access to food and a more healthful diet through its food assistance programs and comprehensive nutrition education efforts.</a:t>
            </a:r>
          </a:p>
          <a:p>
            <a:endParaRPr lang="en-US" sz="1200" dirty="0"/>
          </a:p>
          <a:p>
            <a:r>
              <a:rPr lang="en-US" sz="1200" dirty="0"/>
              <a:t>SNAP offers nutrition assistance to millions of eligible, low-income individuals and families and provides economic benefits to communities. SNAP is the largest program in the domestic hunger safety net. The Food and Nutrition Service works with State agencies, nutrition educators, and neighborhood and faith-based organizations to ensure that those eligible for nutrition assistance can make informed decisions about applying for the program and can access benefits. FNS also works with State partners and the retail community to improve program administration and ensure program integrity.</a:t>
            </a:r>
          </a:p>
          <a:p>
            <a:endParaRPr lang="en-US" dirty="0"/>
          </a:p>
        </p:txBody>
      </p:sp>
      <p:sp>
        <p:nvSpPr>
          <p:cNvPr id="4" name="Slide Number Placeholder 3"/>
          <p:cNvSpPr>
            <a:spLocks noGrp="1"/>
          </p:cNvSpPr>
          <p:nvPr>
            <p:ph type="sldNum" sz="quarter" idx="10"/>
          </p:nvPr>
        </p:nvSpPr>
        <p:spPr/>
        <p:txBody>
          <a:bodyPr/>
          <a:lstStyle/>
          <a:p>
            <a:fld id="{F9C96A10-08B4-4757-8295-F007D3E84636}" type="slidenum">
              <a:rPr lang="en-US" smtClean="0"/>
              <a:t>4</a:t>
            </a:fld>
            <a:endParaRPr lang="en-US"/>
          </a:p>
        </p:txBody>
      </p:sp>
    </p:spTree>
    <p:extLst>
      <p:ext uri="{BB962C8B-B14F-4D97-AF65-F5344CB8AC3E}">
        <p14:creationId xmlns:p14="http://schemas.microsoft.com/office/powerpoint/2010/main" val="4151600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The agency was established Aug. 8, 1969, but many of the food programs originated long before FNS existed as a separate agency. The Supplemental Nutrition Assistance Program now the cornerstone of USDA's nutrition assistance, began in its modern form in 1961, but it had its origins in the Food Stamp Plan to help the needy in the 1930's. The National School Lunch Program also has its roots in Depression‐era efforts to help low‐income children. The Needy Family Program, which has evolved into the Food Distribution Program on Indian Reservations, was the primary means of food assistance during the Great Depression.</a:t>
            </a:r>
          </a:p>
          <a:p>
            <a:r>
              <a:rPr lang="en-US" sz="1200" dirty="0"/>
              <a:t>FNS works in partnership with the States in all its programs. States determine most administrative details regarding distribution of food benefits and eligibility of participants, and FNS provides funding to cover most of the States' administrative costs.</a:t>
            </a:r>
          </a:p>
          <a:p>
            <a:endParaRPr lang="en-US" dirty="0"/>
          </a:p>
        </p:txBody>
      </p:sp>
      <p:sp>
        <p:nvSpPr>
          <p:cNvPr id="4" name="Slide Number Placeholder 3"/>
          <p:cNvSpPr>
            <a:spLocks noGrp="1"/>
          </p:cNvSpPr>
          <p:nvPr>
            <p:ph type="sldNum" sz="quarter" idx="10"/>
          </p:nvPr>
        </p:nvSpPr>
        <p:spPr/>
        <p:txBody>
          <a:bodyPr/>
          <a:lstStyle/>
          <a:p>
            <a:fld id="{F9C96A10-08B4-4757-8295-F007D3E84636}" type="slidenum">
              <a:rPr lang="en-US" smtClean="0"/>
              <a:t>5</a:t>
            </a:fld>
            <a:endParaRPr lang="en-US"/>
          </a:p>
        </p:txBody>
      </p:sp>
    </p:spTree>
    <p:extLst>
      <p:ext uri="{BB962C8B-B14F-4D97-AF65-F5344CB8AC3E}">
        <p14:creationId xmlns:p14="http://schemas.microsoft.com/office/powerpoint/2010/main" val="2655391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Eligibility for the Supplemental Nutrition Assistance Program  is based on financial and non-financial factors. The application process includes completing and filing an application form, being interviewed, and verifying facts crucial to determining eligibility. With certain exceptions, a household that meets the eligibility requirements is qualified to receive benefits. Legal immigrants who are children or disabled can now get SNAP benefits, as can legal immigrants who have legally resided in the United States for at least 5 years. Other legal immigrants and any undocumented immigrants are ineligible for SNAP benefits. Also, many able-bodied, childless, unemployed adults have time limits on their receipt of SNAP benefits.</a:t>
            </a:r>
          </a:p>
          <a:p>
            <a:endParaRPr lang="en-US" dirty="0"/>
          </a:p>
        </p:txBody>
      </p:sp>
      <p:sp>
        <p:nvSpPr>
          <p:cNvPr id="4" name="Slide Number Placeholder 3"/>
          <p:cNvSpPr>
            <a:spLocks noGrp="1"/>
          </p:cNvSpPr>
          <p:nvPr>
            <p:ph type="sldNum" sz="quarter" idx="10"/>
          </p:nvPr>
        </p:nvSpPr>
        <p:spPr/>
        <p:txBody>
          <a:bodyPr/>
          <a:lstStyle/>
          <a:p>
            <a:fld id="{F9C96A10-08B4-4757-8295-F007D3E84636}" type="slidenum">
              <a:rPr lang="en-US" smtClean="0"/>
              <a:t>6</a:t>
            </a:fld>
            <a:endParaRPr lang="en-US"/>
          </a:p>
        </p:txBody>
      </p:sp>
    </p:spTree>
    <p:extLst>
      <p:ext uri="{BB962C8B-B14F-4D97-AF65-F5344CB8AC3E}">
        <p14:creationId xmlns:p14="http://schemas.microsoft.com/office/powerpoint/2010/main" val="11359329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sz="1200" dirty="0"/>
              <a:t>TITLE XIX of the Social Security Act, passed in 1965:  Was a cooperative venture between and Federal and State governments to provide medical assistance to low income and low resource families.  </a:t>
            </a:r>
          </a:p>
          <a:p>
            <a:endParaRPr lang="en-US" sz="1200" dirty="0"/>
          </a:p>
          <a:p>
            <a:pPr marL="285750" indent="-285750">
              <a:buFont typeface="Arial" panose="020B0604020202020204" pitchFamily="34" charset="0"/>
              <a:buChar char="•"/>
            </a:pPr>
            <a:r>
              <a:rPr lang="en-US" sz="1200" dirty="0"/>
              <a:t>The North Carolina General Assembly established a medical assistance program in accordance with Title XIX of the Social Security Act and implementation was accomplished on January 1, 1970. The program was initially administered by the Department of Social Services through a contract with Blue Cross/Blue Shield of North Carolina. Services were provided to the categorically needy (persons receiving cash assistance) and to the medically needy (persons not receiving financial assistance, but in need of medical subsidy).</a:t>
            </a:r>
          </a:p>
          <a:p>
            <a:endParaRPr lang="en-US" dirty="0"/>
          </a:p>
          <a:p>
            <a:endParaRPr lang="en-US" dirty="0"/>
          </a:p>
        </p:txBody>
      </p:sp>
      <p:sp>
        <p:nvSpPr>
          <p:cNvPr id="4" name="Slide Number Placeholder 3"/>
          <p:cNvSpPr>
            <a:spLocks noGrp="1"/>
          </p:cNvSpPr>
          <p:nvPr>
            <p:ph type="sldNum" sz="quarter" idx="10"/>
          </p:nvPr>
        </p:nvSpPr>
        <p:spPr/>
        <p:txBody>
          <a:bodyPr/>
          <a:lstStyle/>
          <a:p>
            <a:fld id="{F9C96A10-08B4-4757-8295-F007D3E84636}" type="slidenum">
              <a:rPr lang="en-US" smtClean="0"/>
              <a:t>7</a:t>
            </a:fld>
            <a:endParaRPr lang="en-US"/>
          </a:p>
        </p:txBody>
      </p:sp>
    </p:spTree>
    <p:extLst>
      <p:ext uri="{BB962C8B-B14F-4D97-AF65-F5344CB8AC3E}">
        <p14:creationId xmlns:p14="http://schemas.microsoft.com/office/powerpoint/2010/main" val="3269492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dirty="0"/>
              <a:t>On January 1, 1974, Supplemental Security Income (</a:t>
            </a:r>
            <a:r>
              <a:rPr lang="en-US" i="1" dirty="0"/>
              <a:t>SSI</a:t>
            </a:r>
            <a:r>
              <a:rPr lang="en-US" dirty="0"/>
              <a:t>) became effective. This program administered federal assistance payments to the aged, blind and disabled and relieved the state of this responsibility. At that time, states had the option of extending Medicaid coverage to all SSI recipients and an administrative option for the Social Security Administration to accomplish all eligibility determinations. North Carolina declined both options, choosing to administer its own program and to employ more restrictive eligibility criteria for adults, thus becoming what is termed a "209(b)" state, referring to the pertinent regulatory authority.</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On July 1, 1978, the Division of Medical Assistance (</a:t>
            </a:r>
            <a:r>
              <a:rPr lang="en-US" i="1" dirty="0"/>
              <a:t>DMA</a:t>
            </a:r>
            <a:r>
              <a:rPr lang="en-US" dirty="0"/>
              <a:t>) was created by directive of  the Secretary of the Department of Human Resources and was given full authority for the Medicaid Program.  Medicaid focused on the development of home and community based long term care.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Planning began, at this same time, on another long term project which was the development of prepaid primary care programs, in which a physician or group of physicians provide or arrange for all the health care received by an individual. This system of care was intended to result in lower costs and healthier people. (Our current Community Care of North Carolina and Carolina Access, </a:t>
            </a:r>
            <a:r>
              <a:rPr lang="en-US" i="1" dirty="0"/>
              <a:t>CCNC/CA</a:t>
            </a:r>
            <a:r>
              <a:rPr lang="en-US" dirty="0"/>
              <a:t>)</a:t>
            </a:r>
          </a:p>
        </p:txBody>
      </p:sp>
      <p:sp>
        <p:nvSpPr>
          <p:cNvPr id="4" name="Slide Number Placeholder 3"/>
          <p:cNvSpPr>
            <a:spLocks noGrp="1"/>
          </p:cNvSpPr>
          <p:nvPr>
            <p:ph type="sldNum" sz="quarter" idx="10"/>
          </p:nvPr>
        </p:nvSpPr>
        <p:spPr/>
        <p:txBody>
          <a:bodyPr/>
          <a:lstStyle/>
          <a:p>
            <a:fld id="{F9C96A10-08B4-4757-8295-F007D3E84636}" type="slidenum">
              <a:rPr lang="en-US" smtClean="0"/>
              <a:t>8</a:t>
            </a:fld>
            <a:endParaRPr lang="en-US"/>
          </a:p>
        </p:txBody>
      </p:sp>
    </p:spTree>
    <p:extLst>
      <p:ext uri="{BB962C8B-B14F-4D97-AF65-F5344CB8AC3E}">
        <p14:creationId xmlns:p14="http://schemas.microsoft.com/office/powerpoint/2010/main" val="31953807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dirty="0"/>
              <a:t>In the mid 80’s there were additions made to the services offered, the Division of Medical Assistance concentrated its efforts on two in home care programs, i.e. the Community Alternatives Programs for Disabled Adults (</a:t>
            </a:r>
            <a:r>
              <a:rPr lang="en-US" i="1" dirty="0"/>
              <a:t>CAP/DA</a:t>
            </a:r>
            <a:r>
              <a:rPr lang="en-US" dirty="0"/>
              <a:t>) and the CAP-MR program for the mentally disabled.  These programs were designed to help the individuals stay in their own home, instead of going to a facility.</a:t>
            </a:r>
          </a:p>
          <a:p>
            <a:r>
              <a:rPr lang="en-US" dirty="0"/>
              <a:t>  </a:t>
            </a:r>
          </a:p>
          <a:p>
            <a:pPr marL="285750" indent="-285750">
              <a:buFont typeface="Arial" panose="020B0604020202020204" pitchFamily="34" charset="0"/>
              <a:buChar char="•"/>
            </a:pPr>
            <a:r>
              <a:rPr lang="en-US" dirty="0"/>
              <a:t>In 1988 Medicaid also expanded coverage for case management for chronically mentally ill persons. This allows the Division of Mental Health, Mental Retardation, and Substance Abuse Services to provide better access to comprehensive mental health services for this vulnerable population.  It was around this time that Hospice services were also added to the covered services for Medicaid.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In February 1989, North Carolina began a new program "Medicare-Aid" that allows Medicaid to pay low income Medicare beneficiaries cost-sharing expenses, such as deductibles, premiums and coinsurance charges.  These individuals would now be referred to as “Dual-Eligible” recipients; Medicare and Medicaid.</a:t>
            </a:r>
          </a:p>
          <a:p>
            <a:endParaRPr lang="en-US" dirty="0"/>
          </a:p>
        </p:txBody>
      </p:sp>
      <p:sp>
        <p:nvSpPr>
          <p:cNvPr id="4" name="Slide Number Placeholder 3"/>
          <p:cNvSpPr>
            <a:spLocks noGrp="1"/>
          </p:cNvSpPr>
          <p:nvPr>
            <p:ph type="sldNum" sz="quarter" idx="10"/>
          </p:nvPr>
        </p:nvSpPr>
        <p:spPr/>
        <p:txBody>
          <a:bodyPr/>
          <a:lstStyle/>
          <a:p>
            <a:fld id="{F9C96A10-08B4-4757-8295-F007D3E84636}" type="slidenum">
              <a:rPr lang="en-US" smtClean="0"/>
              <a:t>9</a:t>
            </a:fld>
            <a:endParaRPr lang="en-US"/>
          </a:p>
        </p:txBody>
      </p:sp>
    </p:spTree>
    <p:extLst>
      <p:ext uri="{BB962C8B-B14F-4D97-AF65-F5344CB8AC3E}">
        <p14:creationId xmlns:p14="http://schemas.microsoft.com/office/powerpoint/2010/main" val="28703463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sz="1200" dirty="0"/>
              <a:t>Pregnant Women, Infants and Children were able to apply for Medicaid in 1988 as a response to the high infant mortality rate.  Baby Love gained national attention for the cooperation between NC State Agencies.  (NOTE:  It wasn’t until 2005 that the income of a pregnant minor’s parents could be excluded.) </a:t>
            </a:r>
          </a:p>
          <a:p>
            <a:endParaRPr lang="en-US" sz="1200" dirty="0"/>
          </a:p>
          <a:p>
            <a:pPr marL="285750" indent="-285750">
              <a:buFont typeface="Arial" panose="020B0604020202020204" pitchFamily="34" charset="0"/>
              <a:buChar char="•"/>
            </a:pPr>
            <a:r>
              <a:rPr lang="en-US" sz="1200" dirty="0"/>
              <a:t>Family Planning Waiver was introduced in 2005.</a:t>
            </a:r>
          </a:p>
          <a:p>
            <a:endParaRPr lang="en-US" dirty="0"/>
          </a:p>
        </p:txBody>
      </p:sp>
      <p:sp>
        <p:nvSpPr>
          <p:cNvPr id="4" name="Slide Number Placeholder 3"/>
          <p:cNvSpPr>
            <a:spLocks noGrp="1"/>
          </p:cNvSpPr>
          <p:nvPr>
            <p:ph type="sldNum" sz="quarter" idx="10"/>
          </p:nvPr>
        </p:nvSpPr>
        <p:spPr/>
        <p:txBody>
          <a:bodyPr/>
          <a:lstStyle/>
          <a:p>
            <a:fld id="{F9C96A10-08B4-4757-8295-F007D3E84636}" type="slidenum">
              <a:rPr lang="en-US" smtClean="0"/>
              <a:t>10</a:t>
            </a:fld>
            <a:endParaRPr lang="en-US"/>
          </a:p>
        </p:txBody>
      </p:sp>
    </p:spTree>
    <p:extLst>
      <p:ext uri="{BB962C8B-B14F-4D97-AF65-F5344CB8AC3E}">
        <p14:creationId xmlns:p14="http://schemas.microsoft.com/office/powerpoint/2010/main" val="42509930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sz="1200" dirty="0"/>
              <a:t>Medicaid is the largest source of funding for medical and health-related services for America's poorest people.  </a:t>
            </a:r>
          </a:p>
          <a:p>
            <a:endParaRPr lang="en-US" sz="1200" dirty="0"/>
          </a:p>
          <a:p>
            <a:pPr marL="285750" indent="-285750">
              <a:buFont typeface="Arial" panose="020B0604020202020204" pitchFamily="34" charset="0"/>
              <a:buChar char="•"/>
            </a:pPr>
            <a:r>
              <a:rPr lang="en-US" sz="1200" dirty="0"/>
              <a:t>Within broad national guidelines established by federal statutes, regulations, and policies, each state:  (1) establishes its own eligibility standards; (2) determines the type, amount, duration, and scope of services; (3) sets the rate of payment for services; and (4) administers its own program. </a:t>
            </a:r>
          </a:p>
          <a:p>
            <a:endParaRPr lang="en-US" sz="1200" dirty="0"/>
          </a:p>
          <a:p>
            <a:pPr marL="285750" indent="-285750">
              <a:buFont typeface="Arial" panose="020B0604020202020204" pitchFamily="34" charset="0"/>
              <a:buChar char="•"/>
            </a:pPr>
            <a:r>
              <a:rPr lang="en-US" sz="1200" dirty="0"/>
              <a:t>Medicaid policies for eligibility, services, and payment are complex and vary considerably, even among states of similar size or geographic proximity. </a:t>
            </a:r>
          </a:p>
          <a:p>
            <a:endParaRPr lang="en-US" dirty="0"/>
          </a:p>
        </p:txBody>
      </p:sp>
      <p:sp>
        <p:nvSpPr>
          <p:cNvPr id="4" name="Slide Number Placeholder 3"/>
          <p:cNvSpPr>
            <a:spLocks noGrp="1"/>
          </p:cNvSpPr>
          <p:nvPr>
            <p:ph type="sldNum" sz="quarter" idx="10"/>
          </p:nvPr>
        </p:nvSpPr>
        <p:spPr/>
        <p:txBody>
          <a:bodyPr/>
          <a:lstStyle/>
          <a:p>
            <a:fld id="{F9C96A10-08B4-4757-8295-F007D3E84636}" type="slidenum">
              <a:rPr lang="en-US" smtClean="0"/>
              <a:t>11</a:t>
            </a:fld>
            <a:endParaRPr lang="en-US"/>
          </a:p>
        </p:txBody>
      </p:sp>
    </p:spTree>
    <p:extLst>
      <p:ext uri="{BB962C8B-B14F-4D97-AF65-F5344CB8AC3E}">
        <p14:creationId xmlns:p14="http://schemas.microsoft.com/office/powerpoint/2010/main" val="2989554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9125FE17-2F17-4BDD-8888-09954FCC13A9}" type="datetimeFigureOut">
              <a:rPr lang="en-US" smtClean="0"/>
              <a:pPr/>
              <a:t>8/13/2024</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F72EB3A4-E1E6-4448-88D8-E4D83B021372}" type="slidenum">
              <a:rPr lang="en-US" smtClean="0"/>
              <a:pPr/>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125FE17-2F17-4BDD-8888-09954FCC13A9}" type="datetimeFigureOut">
              <a:rPr lang="en-US" smtClean="0"/>
              <a:pPr/>
              <a:t>8/13/2024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2EB3A4-E1E6-4448-88D8-E4D83B02137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2" y="147319"/>
            <a:ext cx="1956047"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40"/>
            <a:ext cx="1676400" cy="585152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25FE17-2F17-4BDD-8888-09954FCC13A9}" type="datetimeFigureOut">
              <a:rPr lang="en-US" smtClean="0"/>
              <a:pPr/>
              <a:t>8/13/2024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F72EB3A4-E1E6-4448-88D8-E4D83B02137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25FE17-2F17-4BDD-8888-09954FCC13A9}" type="datetimeFigureOut">
              <a:rPr lang="en-US" smtClean="0"/>
              <a:pPr/>
              <a:t>8/13/2024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2EB3A4-E1E6-4448-88D8-E4D83B021372}" type="slidenum">
              <a:rPr lang="en-US" smtClean="0"/>
              <a:pPr/>
              <a:t>‹#›</a:t>
            </a:fld>
            <a:endParaRPr lang="en-US"/>
          </a:p>
        </p:txBody>
      </p:sp>
      <p:sp>
        <p:nvSpPr>
          <p:cNvPr id="7" name="Title 6"/>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802"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9125FE17-2F17-4BDD-8888-09954FCC13A9}" type="datetimeFigureOut">
              <a:rPr lang="en-US" smtClean="0"/>
              <a:pPr/>
              <a:t>8/13/2024</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F72EB3A4-E1E6-4448-88D8-E4D83B021372}" type="slidenum">
              <a:rPr lang="en-US" smtClean="0"/>
              <a:pPr/>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125FE17-2F17-4BDD-8888-09954FCC13A9}" type="datetimeFigureOut">
              <a:rPr lang="en-US" smtClean="0"/>
              <a:pPr/>
              <a:t>8/13/2024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2EB3A4-E1E6-4448-88D8-E4D83B021372}" type="slidenum">
              <a:rPr lang="en-US" smtClean="0"/>
              <a:pPr/>
              <a:t>‹#›</a:t>
            </a:fld>
            <a:endParaRPr lang="en-US"/>
          </a:p>
        </p:txBody>
      </p:sp>
      <p:sp>
        <p:nvSpPr>
          <p:cNvPr id="8" name="Title 7"/>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2"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2" y="2438401"/>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7"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438401"/>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125FE17-2F17-4BDD-8888-09954FCC13A9}" type="datetimeFigureOut">
              <a:rPr lang="en-US" smtClean="0"/>
              <a:pPr/>
              <a:t>8/13/2024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2EB3A4-E1E6-4448-88D8-E4D83B021372}"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125FE17-2F17-4BDD-8888-09954FCC13A9}" type="datetimeFigureOut">
              <a:rPr lang="en-US" smtClean="0"/>
              <a:pPr/>
              <a:t>8/13/2024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2EB3A4-E1E6-4448-88D8-E4D83B021372}" type="slidenum">
              <a:rPr lang="en-US" smtClean="0"/>
              <a:pPr/>
              <a:t>‹#›</a:t>
            </a:fld>
            <a:endParaRPr lang="en-US"/>
          </a:p>
        </p:txBody>
      </p:sp>
      <p:sp>
        <p:nvSpPr>
          <p:cNvPr id="6" name="Title 5"/>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1" y="150919"/>
            <a:ext cx="8831803"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9125FE17-2F17-4BDD-8888-09954FCC13A9}" type="datetimeFigureOut">
              <a:rPr lang="en-US" smtClean="0"/>
              <a:pPr/>
              <a:t>8/13/2024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2EB3A4-E1E6-4448-88D8-E4D83B02137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2"/>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125FE17-2F17-4BDD-8888-09954FCC13A9}" type="datetimeFigureOut">
              <a:rPr lang="en-US" smtClean="0"/>
              <a:pPr/>
              <a:t>8/13/2024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F72EB3A4-E1E6-4448-88D8-E4D83B021372}" type="slidenum">
              <a:rPr lang="en-US" smtClean="0"/>
              <a:pPr/>
              <a:t>‹#›</a:t>
            </a:fld>
            <a:endParaRPr lang="en-US"/>
          </a:p>
        </p:txBody>
      </p:sp>
      <p:sp>
        <p:nvSpPr>
          <p:cNvPr id="11" name="Title 10"/>
          <p:cNvSpPr>
            <a:spLocks noGrp="1"/>
          </p:cNvSpPr>
          <p:nvPr>
            <p:ph type="title"/>
          </p:nvPr>
        </p:nvSpPr>
        <p:spPr>
          <a:xfrm>
            <a:off x="7159754" y="457200"/>
            <a:ext cx="1675660" cy="1673352"/>
          </a:xfrm>
        </p:spPr>
        <p:txBody>
          <a:bodyPr anchor="b"/>
          <a:lstStyle>
            <a:lvl1pPr algn="l">
              <a:defRPr sz="2000" spc="150" baseline="0"/>
            </a:lvl1pPr>
          </a:lstStyle>
          <a:p>
            <a:r>
              <a:rPr lang="en-US"/>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125FE17-2F17-4BDD-8888-09954FCC13A9}" type="datetimeFigureOut">
              <a:rPr lang="en-US" smtClean="0"/>
              <a:pPr/>
              <a:t>8/13/2024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2EB3A4-E1E6-4448-88D8-E4D83B021372}" type="slidenum">
              <a:rPr lang="en-US" smtClean="0"/>
              <a:pPr/>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1" y="1634973"/>
            <a:ext cx="8831803"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2" y="152402"/>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2" y="355849"/>
            <a:ext cx="8381260" cy="105439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381000" y="1719071"/>
            <a:ext cx="8407893" cy="440740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9125FE17-2F17-4BDD-8888-09954FCC13A9}" type="datetimeFigureOut">
              <a:rPr lang="en-US" smtClean="0"/>
              <a:pPr/>
              <a:t>8/13/2024</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2" y="6355080"/>
            <a:ext cx="582967"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F72EB3A4-E1E6-4448-88D8-E4D83B02137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9.jpe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086600" y="1536491"/>
            <a:ext cx="1905000" cy="3657600"/>
          </a:xfrm>
        </p:spPr>
        <p:txBody>
          <a:bodyPr>
            <a:normAutofit fontScale="77500" lnSpcReduction="20000"/>
          </a:bodyPr>
          <a:lstStyle/>
          <a:p>
            <a:pPr>
              <a:lnSpc>
                <a:spcPct val="160000"/>
              </a:lnSpc>
              <a:spcBef>
                <a:spcPts val="600"/>
              </a:spcBef>
              <a:spcAft>
                <a:spcPts val="600"/>
              </a:spcAft>
            </a:pPr>
            <a:r>
              <a:rPr lang="en-US" b="1" dirty="0">
                <a:latin typeface="Century Gothic" panose="020B0502020202020204" pitchFamily="34" charset="0"/>
              </a:rPr>
              <a:t>Partnering with individuals, families and communities to strengthen their efforts toward independence, permanence and safety.</a:t>
            </a:r>
            <a:endParaRPr lang="en-US" b="1" dirty="0">
              <a:solidFill>
                <a:schemeClr val="accent1">
                  <a:lumMod val="50000"/>
                </a:schemeClr>
              </a:solidFill>
              <a:latin typeface="Century Gothic" panose="020B0502020202020204" pitchFamily="34" charset="0"/>
            </a:endParaRPr>
          </a:p>
        </p:txBody>
      </p:sp>
      <p:sp>
        <p:nvSpPr>
          <p:cNvPr id="2" name="Title 1"/>
          <p:cNvSpPr>
            <a:spLocks noGrp="1"/>
          </p:cNvSpPr>
          <p:nvPr>
            <p:ph type="title"/>
          </p:nvPr>
        </p:nvSpPr>
        <p:spPr>
          <a:xfrm>
            <a:off x="304803" y="228600"/>
            <a:ext cx="6553197" cy="1524000"/>
          </a:xfrm>
        </p:spPr>
        <p:txBody>
          <a:bodyPr>
            <a:noAutofit/>
          </a:bodyPr>
          <a:lstStyle/>
          <a:p>
            <a:pPr algn="ctr"/>
            <a:r>
              <a:rPr lang="en-US" sz="4000" b="1" cap="none" dirty="0">
                <a:latin typeface="Century Gothic" panose="020B0502020202020204" pitchFamily="34" charset="0"/>
              </a:rPr>
              <a:t>Social &amp; Economic Services in NC</a:t>
            </a:r>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2400" y="3465083"/>
            <a:ext cx="2770322" cy="2173717"/>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2400" y="4800600"/>
            <a:ext cx="2857995" cy="1904445"/>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52400" y="1646176"/>
            <a:ext cx="2770322" cy="1846881"/>
          </a:xfrm>
          <a:prstGeom prst="rect">
            <a:avLst/>
          </a:prstGeom>
        </p:spPr>
      </p:pic>
      <p:pic>
        <p:nvPicPr>
          <p:cNvPr id="9" name="Picture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138884" y="1646175"/>
            <a:ext cx="1719116" cy="1719116"/>
          </a:xfrm>
          <a:prstGeom prst="rect">
            <a:avLst/>
          </a:prstGeom>
        </p:spPr>
      </p:pic>
      <p:pic>
        <p:nvPicPr>
          <p:cNvPr id="10" name="Picture 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867119" y="4786404"/>
            <a:ext cx="3281103" cy="1919196"/>
          </a:xfrm>
          <a:prstGeom prst="rect">
            <a:avLst/>
          </a:prstGeom>
        </p:spPr>
      </p:pic>
      <p:pic>
        <p:nvPicPr>
          <p:cNvPr id="13" name="Picture 12"/>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5715000" y="4789532"/>
            <a:ext cx="1143000" cy="1916068"/>
          </a:xfrm>
          <a:prstGeom prst="rect">
            <a:avLst/>
          </a:prstGeom>
        </p:spPr>
      </p:pic>
      <p:pic>
        <p:nvPicPr>
          <p:cNvPr id="11" name="Picture 10"/>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4994057" y="3365291"/>
            <a:ext cx="1863943" cy="1634804"/>
          </a:xfrm>
          <a:prstGeom prst="rect">
            <a:avLst/>
          </a:prstGeom>
        </p:spPr>
      </p:pic>
      <p:pic>
        <p:nvPicPr>
          <p:cNvPr id="12" name="Picture 11"/>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2867119" y="1646176"/>
            <a:ext cx="2271765" cy="3350723"/>
          </a:xfrm>
          <a:prstGeom prst="rect">
            <a:avLst/>
          </a:prstGeom>
        </p:spPr>
      </p:pic>
    </p:spTree>
    <p:extLst>
      <p:ext uri="{BB962C8B-B14F-4D97-AF65-F5344CB8AC3E}">
        <p14:creationId xmlns:p14="http://schemas.microsoft.com/office/powerpoint/2010/main" val="25616888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743" y="3244840"/>
            <a:ext cx="8154571" cy="2984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34628" y="457200"/>
            <a:ext cx="8686800" cy="2215991"/>
          </a:xfrm>
          <a:prstGeom prst="rect">
            <a:avLst/>
          </a:prstGeom>
        </p:spPr>
        <p:txBody>
          <a:bodyPr wrap="square">
            <a:spAutoFit/>
          </a:bodyPr>
          <a:lstStyle/>
          <a:p>
            <a:pPr marL="342900" indent="-342900">
              <a:buFont typeface="Wingdings" panose="05000000000000000000" pitchFamily="2" charset="2"/>
              <a:buChar char="q"/>
            </a:pPr>
            <a:r>
              <a:rPr lang="en-US" sz="2000" dirty="0"/>
              <a:t>In 1988 as a response to the high infant mortality rate, Pregnant Women, Infants and Children were able to apply for Medicaid</a:t>
            </a:r>
          </a:p>
          <a:p>
            <a:pPr marL="800100" lvl="1" indent="-342900">
              <a:buFont typeface="Wingdings" panose="05000000000000000000" pitchFamily="2" charset="2"/>
              <a:buChar char="§"/>
            </a:pPr>
            <a:r>
              <a:rPr lang="en-US" sz="2000" dirty="0"/>
              <a:t>Baby Love gained national attention for the cooperation between NC State Agencies. </a:t>
            </a:r>
          </a:p>
          <a:p>
            <a:pPr marL="800100" lvl="1" indent="-342900">
              <a:buFont typeface="Wingdings" panose="05000000000000000000" pitchFamily="2" charset="2"/>
              <a:buChar char="§"/>
            </a:pPr>
            <a:endParaRPr lang="en-US" sz="2000" dirty="0"/>
          </a:p>
          <a:p>
            <a:pPr marL="342900" indent="-342900">
              <a:buFont typeface="Wingdings" panose="05000000000000000000" pitchFamily="2" charset="2"/>
              <a:buChar char="q"/>
            </a:pPr>
            <a:r>
              <a:rPr lang="en-US" sz="2000" dirty="0"/>
              <a:t>Family Planning Waiver was introduced in 2005.</a:t>
            </a:r>
          </a:p>
          <a:p>
            <a:pPr marL="285750" indent="-285750">
              <a:buFont typeface="Wingdings" panose="05000000000000000000" pitchFamily="2" charset="2"/>
              <a:buChar char="q"/>
            </a:pPr>
            <a:endParaRPr lang="en-US" dirty="0"/>
          </a:p>
        </p:txBody>
      </p:sp>
    </p:spTree>
    <p:extLst>
      <p:ext uri="{BB962C8B-B14F-4D97-AF65-F5344CB8AC3E}">
        <p14:creationId xmlns:p14="http://schemas.microsoft.com/office/powerpoint/2010/main" val="2380069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1000"/>
                                        <p:tgtEl>
                                          <p:spTgt spid="2">
                                            <p:txEl>
                                              <p:pRg st="3" end="3"/>
                                            </p:txEl>
                                          </p:spTgt>
                                        </p:tgtEl>
                                      </p:cBhvr>
                                    </p:animEffect>
                                    <p:anim calcmode="lin" valueType="num">
                                      <p:cBhvr>
                                        <p:cTn id="22"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629" y="152400"/>
            <a:ext cx="8839200" cy="4893647"/>
          </a:xfrm>
          <a:prstGeom prst="rect">
            <a:avLst/>
          </a:prstGeom>
        </p:spPr>
        <p:txBody>
          <a:bodyPr wrap="square">
            <a:spAutoFit/>
          </a:bodyPr>
          <a:lstStyle/>
          <a:p>
            <a:pPr marL="342900" indent="-342900">
              <a:buFont typeface="Wingdings" panose="05000000000000000000" pitchFamily="2" charset="2"/>
              <a:buChar char="q"/>
            </a:pPr>
            <a:r>
              <a:rPr lang="en-US" sz="2400" dirty="0"/>
              <a:t>Medicaid is the largest source of funding for medical and health-related services for America's poorest people.  </a:t>
            </a:r>
          </a:p>
          <a:p>
            <a:pPr marL="342900" indent="-342900">
              <a:buFont typeface="Wingdings" panose="05000000000000000000" pitchFamily="2" charset="2"/>
              <a:buChar char="q"/>
            </a:pPr>
            <a:endParaRPr lang="en-US" sz="2400" dirty="0"/>
          </a:p>
          <a:p>
            <a:pPr marL="342900" indent="-342900">
              <a:buFont typeface="Wingdings" panose="05000000000000000000" pitchFamily="2" charset="2"/>
              <a:buChar char="q"/>
            </a:pPr>
            <a:r>
              <a:rPr lang="en-US" sz="2400" dirty="0"/>
              <a:t>Each state:  (1) establishes its own eligibility standards; (2) determines the type, amount, duration, and scope of services; (3) sets the rate of payment for services; and (4) administers its own program. </a:t>
            </a:r>
          </a:p>
          <a:p>
            <a:pPr marL="342900" indent="-342900">
              <a:buFont typeface="Wingdings" panose="05000000000000000000" pitchFamily="2" charset="2"/>
              <a:buChar char="q"/>
            </a:pPr>
            <a:endParaRPr lang="en-US" sz="2400" dirty="0"/>
          </a:p>
          <a:p>
            <a:pPr marL="342900" indent="-342900">
              <a:buFont typeface="Wingdings" panose="05000000000000000000" pitchFamily="2" charset="2"/>
              <a:buChar char="q"/>
            </a:pPr>
            <a:r>
              <a:rPr lang="en-US" sz="2400" dirty="0"/>
              <a:t>Medicaid policies for eligibility, services, and payment are complex and vary considerably, even among states of similar size or geographic proximity. </a:t>
            </a:r>
          </a:p>
          <a:p>
            <a:pPr marL="285750" indent="-285750">
              <a:buFont typeface="Arial" panose="020B0604020202020204" pitchFamily="34" charset="0"/>
              <a:buChar char="•"/>
            </a:pPr>
            <a:endParaRPr lang="en-US" sz="2400" dirty="0"/>
          </a:p>
        </p:txBody>
      </p:sp>
    </p:spTree>
    <p:extLst>
      <p:ext uri="{BB962C8B-B14F-4D97-AF65-F5344CB8AC3E}">
        <p14:creationId xmlns:p14="http://schemas.microsoft.com/office/powerpoint/2010/main" val="2140827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fade">
                                      <p:cBhvr>
                                        <p:cTn id="21" dur="1000"/>
                                        <p:tgtEl>
                                          <p:spTgt spid="2">
                                            <p:txEl>
                                              <p:pRg st="4" end="4"/>
                                            </p:txEl>
                                          </p:spTgt>
                                        </p:tgtEl>
                                      </p:cBhvr>
                                    </p:animEffect>
                                    <p:anim calcmode="lin" valueType="num">
                                      <p:cBhvr>
                                        <p:cTn id="22"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228600"/>
            <a:ext cx="8839200" cy="5724644"/>
          </a:xfrm>
          <a:prstGeom prst="rect">
            <a:avLst/>
          </a:prstGeom>
          <a:noFill/>
        </p:spPr>
        <p:txBody>
          <a:bodyPr wrap="square" rtlCol="0">
            <a:spAutoFit/>
          </a:bodyPr>
          <a:lstStyle/>
          <a:p>
            <a:r>
              <a:rPr lang="en-US" sz="2800" b="1" dirty="0"/>
              <a:t>MEDICAID TODAY:</a:t>
            </a:r>
          </a:p>
          <a:p>
            <a:endParaRPr lang="en-US" dirty="0"/>
          </a:p>
          <a:p>
            <a:r>
              <a:rPr lang="en-US" sz="2000" dirty="0"/>
              <a:t>Medicaid is a health insurance program for low-income individuals and families who cannot afford health care cost.  Family and Children’s Medicaid serves low-income parents and children.</a:t>
            </a:r>
          </a:p>
          <a:p>
            <a:endParaRPr lang="en-US" sz="2000" dirty="0"/>
          </a:p>
          <a:p>
            <a:r>
              <a:rPr lang="en-US" sz="2000" b="1" u="sng" dirty="0"/>
              <a:t>Covered Services</a:t>
            </a:r>
          </a:p>
          <a:p>
            <a:r>
              <a:rPr lang="en-US" sz="2000" dirty="0"/>
              <a:t>Doctor Bills</a:t>
            </a:r>
          </a:p>
          <a:p>
            <a:r>
              <a:rPr lang="en-US" sz="2000" dirty="0"/>
              <a:t>Hospital Bills </a:t>
            </a:r>
          </a:p>
          <a:p>
            <a:r>
              <a:rPr lang="en-US" sz="2000" dirty="0"/>
              <a:t>Prescriptions (Excluding prescriptions for Medicare beneficiaries) </a:t>
            </a:r>
          </a:p>
          <a:p>
            <a:r>
              <a:rPr lang="en-US" sz="2000" dirty="0"/>
              <a:t>Vision Care for children under age 21</a:t>
            </a:r>
          </a:p>
          <a:p>
            <a:r>
              <a:rPr lang="en-US" sz="2000" dirty="0"/>
              <a:t>Dental Care </a:t>
            </a:r>
          </a:p>
          <a:p>
            <a:r>
              <a:rPr lang="en-US" sz="2000" dirty="0"/>
              <a:t>Medicare Premiums/Copays/Deductibles</a:t>
            </a:r>
          </a:p>
          <a:p>
            <a:r>
              <a:rPr lang="en-US" sz="2000" dirty="0"/>
              <a:t>Nursing Home Care </a:t>
            </a:r>
          </a:p>
          <a:p>
            <a:r>
              <a:rPr lang="en-US" sz="2000" dirty="0"/>
              <a:t>Personal Care Services (PCS), Medical Equipment, and Other Home Health Services </a:t>
            </a:r>
          </a:p>
          <a:p>
            <a:r>
              <a:rPr lang="en-US" sz="2000" dirty="0"/>
              <a:t>In-home care under the Community Alternatives Program (CAP) </a:t>
            </a:r>
          </a:p>
          <a:p>
            <a:r>
              <a:rPr lang="en-US" sz="2000" dirty="0"/>
              <a:t>Mental Health Care</a:t>
            </a:r>
          </a:p>
        </p:txBody>
      </p:sp>
    </p:spTree>
    <p:extLst>
      <p:ext uri="{BB962C8B-B14F-4D97-AF65-F5344CB8AC3E}">
        <p14:creationId xmlns:p14="http://schemas.microsoft.com/office/powerpoint/2010/main" val="3985036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fade">
                                      <p:cBhvr>
                                        <p:cTn id="21" dur="1000"/>
                                        <p:tgtEl>
                                          <p:spTgt spid="2">
                                            <p:txEl>
                                              <p:pRg st="4" end="4"/>
                                            </p:txEl>
                                          </p:spTgt>
                                        </p:tgtEl>
                                      </p:cBhvr>
                                    </p:animEffect>
                                    <p:anim calcmode="lin" valueType="num">
                                      <p:cBhvr>
                                        <p:cTn id="22"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42" presetClass="entr" presetSubtype="0" fill="hold" nodeType="after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1000"/>
                                        <p:tgtEl>
                                          <p:spTgt spid="2">
                                            <p:txEl>
                                              <p:pRg st="5" end="5"/>
                                            </p:txEl>
                                          </p:spTgt>
                                        </p:tgtEl>
                                      </p:cBhvr>
                                    </p:animEffect>
                                    <p:anim calcmode="lin" valueType="num">
                                      <p:cBhvr>
                                        <p:cTn id="28"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42" presetClass="entr" presetSubtype="0" fill="hold" nodeType="afterEffect">
                                  <p:stCondLst>
                                    <p:cond delay="0"/>
                                  </p:stCondLst>
                                  <p:childTnLst>
                                    <p:set>
                                      <p:cBhvr>
                                        <p:cTn id="32" dur="1" fill="hold">
                                          <p:stCondLst>
                                            <p:cond delay="0"/>
                                          </p:stCondLst>
                                        </p:cTn>
                                        <p:tgtEl>
                                          <p:spTgt spid="2">
                                            <p:txEl>
                                              <p:pRg st="6" end="6"/>
                                            </p:txEl>
                                          </p:spTgt>
                                        </p:tgtEl>
                                        <p:attrNameLst>
                                          <p:attrName>style.visibility</p:attrName>
                                        </p:attrNameLst>
                                      </p:cBhvr>
                                      <p:to>
                                        <p:strVal val="visible"/>
                                      </p:to>
                                    </p:set>
                                    <p:animEffect transition="in" filter="fade">
                                      <p:cBhvr>
                                        <p:cTn id="33" dur="1000"/>
                                        <p:tgtEl>
                                          <p:spTgt spid="2">
                                            <p:txEl>
                                              <p:pRg st="6" end="6"/>
                                            </p:txEl>
                                          </p:spTgt>
                                        </p:tgtEl>
                                      </p:cBhvr>
                                    </p:animEffect>
                                    <p:anim calcmode="lin" valueType="num">
                                      <p:cBhvr>
                                        <p:cTn id="34"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35"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42" presetClass="entr" presetSubtype="0" fill="hold" nodeType="afterEffect">
                                  <p:stCondLst>
                                    <p:cond delay="0"/>
                                  </p:stCondLst>
                                  <p:childTnLst>
                                    <p:set>
                                      <p:cBhvr>
                                        <p:cTn id="38" dur="1" fill="hold">
                                          <p:stCondLst>
                                            <p:cond delay="0"/>
                                          </p:stCondLst>
                                        </p:cTn>
                                        <p:tgtEl>
                                          <p:spTgt spid="2">
                                            <p:txEl>
                                              <p:pRg st="7" end="7"/>
                                            </p:txEl>
                                          </p:spTgt>
                                        </p:tgtEl>
                                        <p:attrNameLst>
                                          <p:attrName>style.visibility</p:attrName>
                                        </p:attrNameLst>
                                      </p:cBhvr>
                                      <p:to>
                                        <p:strVal val="visible"/>
                                      </p:to>
                                    </p:set>
                                    <p:animEffect transition="in" filter="fade">
                                      <p:cBhvr>
                                        <p:cTn id="39" dur="1000"/>
                                        <p:tgtEl>
                                          <p:spTgt spid="2">
                                            <p:txEl>
                                              <p:pRg st="7" end="7"/>
                                            </p:txEl>
                                          </p:spTgt>
                                        </p:tgtEl>
                                      </p:cBhvr>
                                    </p:animEffect>
                                    <p:anim calcmode="lin" valueType="num">
                                      <p:cBhvr>
                                        <p:cTn id="40"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1"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par>
                          <p:cTn id="42" fill="hold">
                            <p:stCondLst>
                              <p:cond delay="4000"/>
                            </p:stCondLst>
                            <p:childTnLst>
                              <p:par>
                                <p:cTn id="43" presetID="42" presetClass="entr" presetSubtype="0" fill="hold" nodeType="afterEffect">
                                  <p:stCondLst>
                                    <p:cond delay="0"/>
                                  </p:stCondLst>
                                  <p:childTnLst>
                                    <p:set>
                                      <p:cBhvr>
                                        <p:cTn id="44" dur="1" fill="hold">
                                          <p:stCondLst>
                                            <p:cond delay="0"/>
                                          </p:stCondLst>
                                        </p:cTn>
                                        <p:tgtEl>
                                          <p:spTgt spid="2">
                                            <p:txEl>
                                              <p:pRg st="8" end="8"/>
                                            </p:txEl>
                                          </p:spTgt>
                                        </p:tgtEl>
                                        <p:attrNameLst>
                                          <p:attrName>style.visibility</p:attrName>
                                        </p:attrNameLst>
                                      </p:cBhvr>
                                      <p:to>
                                        <p:strVal val="visible"/>
                                      </p:to>
                                    </p:set>
                                    <p:animEffect transition="in" filter="fade">
                                      <p:cBhvr>
                                        <p:cTn id="45" dur="1000"/>
                                        <p:tgtEl>
                                          <p:spTgt spid="2">
                                            <p:txEl>
                                              <p:pRg st="8" end="8"/>
                                            </p:txEl>
                                          </p:spTgt>
                                        </p:tgtEl>
                                      </p:cBhvr>
                                    </p:animEffect>
                                    <p:anim calcmode="lin" valueType="num">
                                      <p:cBhvr>
                                        <p:cTn id="46"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47" dur="10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par>
                          <p:cTn id="48" fill="hold">
                            <p:stCondLst>
                              <p:cond delay="5000"/>
                            </p:stCondLst>
                            <p:childTnLst>
                              <p:par>
                                <p:cTn id="49" presetID="42" presetClass="entr" presetSubtype="0" fill="hold" nodeType="afterEffect">
                                  <p:stCondLst>
                                    <p:cond delay="0"/>
                                  </p:stCondLst>
                                  <p:childTnLst>
                                    <p:set>
                                      <p:cBhvr>
                                        <p:cTn id="50" dur="1" fill="hold">
                                          <p:stCondLst>
                                            <p:cond delay="0"/>
                                          </p:stCondLst>
                                        </p:cTn>
                                        <p:tgtEl>
                                          <p:spTgt spid="2">
                                            <p:txEl>
                                              <p:pRg st="9" end="9"/>
                                            </p:txEl>
                                          </p:spTgt>
                                        </p:tgtEl>
                                        <p:attrNameLst>
                                          <p:attrName>style.visibility</p:attrName>
                                        </p:attrNameLst>
                                      </p:cBhvr>
                                      <p:to>
                                        <p:strVal val="visible"/>
                                      </p:to>
                                    </p:set>
                                    <p:animEffect transition="in" filter="fade">
                                      <p:cBhvr>
                                        <p:cTn id="51" dur="1000"/>
                                        <p:tgtEl>
                                          <p:spTgt spid="2">
                                            <p:txEl>
                                              <p:pRg st="9" end="9"/>
                                            </p:txEl>
                                          </p:spTgt>
                                        </p:tgtEl>
                                      </p:cBhvr>
                                    </p:animEffect>
                                    <p:anim calcmode="lin" valueType="num">
                                      <p:cBhvr>
                                        <p:cTn id="52"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3" dur="10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par>
                          <p:cTn id="54" fill="hold">
                            <p:stCondLst>
                              <p:cond delay="6000"/>
                            </p:stCondLst>
                            <p:childTnLst>
                              <p:par>
                                <p:cTn id="55" presetID="42" presetClass="entr" presetSubtype="0" fill="hold" nodeType="afterEffect">
                                  <p:stCondLst>
                                    <p:cond delay="0"/>
                                  </p:stCondLst>
                                  <p:childTnLst>
                                    <p:set>
                                      <p:cBhvr>
                                        <p:cTn id="56" dur="1" fill="hold">
                                          <p:stCondLst>
                                            <p:cond delay="0"/>
                                          </p:stCondLst>
                                        </p:cTn>
                                        <p:tgtEl>
                                          <p:spTgt spid="2">
                                            <p:txEl>
                                              <p:pRg st="10" end="10"/>
                                            </p:txEl>
                                          </p:spTgt>
                                        </p:tgtEl>
                                        <p:attrNameLst>
                                          <p:attrName>style.visibility</p:attrName>
                                        </p:attrNameLst>
                                      </p:cBhvr>
                                      <p:to>
                                        <p:strVal val="visible"/>
                                      </p:to>
                                    </p:set>
                                    <p:animEffect transition="in" filter="fade">
                                      <p:cBhvr>
                                        <p:cTn id="57" dur="1000"/>
                                        <p:tgtEl>
                                          <p:spTgt spid="2">
                                            <p:txEl>
                                              <p:pRg st="10" end="10"/>
                                            </p:txEl>
                                          </p:spTgt>
                                        </p:tgtEl>
                                      </p:cBhvr>
                                    </p:animEffect>
                                    <p:anim calcmode="lin" valueType="num">
                                      <p:cBhvr>
                                        <p:cTn id="58"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59" dur="1000" fill="hold"/>
                                        <p:tgtEl>
                                          <p:spTgt spid="2">
                                            <p:txEl>
                                              <p:pRg st="10" end="10"/>
                                            </p:txEl>
                                          </p:spTgt>
                                        </p:tgtEl>
                                        <p:attrNameLst>
                                          <p:attrName>ppt_y</p:attrName>
                                        </p:attrNameLst>
                                      </p:cBhvr>
                                      <p:tavLst>
                                        <p:tav tm="0">
                                          <p:val>
                                            <p:strVal val="#ppt_y+.1"/>
                                          </p:val>
                                        </p:tav>
                                        <p:tav tm="100000">
                                          <p:val>
                                            <p:strVal val="#ppt_y"/>
                                          </p:val>
                                        </p:tav>
                                      </p:tavLst>
                                    </p:anim>
                                  </p:childTnLst>
                                </p:cTn>
                              </p:par>
                            </p:childTnLst>
                          </p:cTn>
                        </p:par>
                        <p:par>
                          <p:cTn id="60" fill="hold">
                            <p:stCondLst>
                              <p:cond delay="7000"/>
                            </p:stCondLst>
                            <p:childTnLst>
                              <p:par>
                                <p:cTn id="61" presetID="42" presetClass="entr" presetSubtype="0" fill="hold" nodeType="afterEffect">
                                  <p:stCondLst>
                                    <p:cond delay="0"/>
                                  </p:stCondLst>
                                  <p:childTnLst>
                                    <p:set>
                                      <p:cBhvr>
                                        <p:cTn id="62" dur="1" fill="hold">
                                          <p:stCondLst>
                                            <p:cond delay="0"/>
                                          </p:stCondLst>
                                        </p:cTn>
                                        <p:tgtEl>
                                          <p:spTgt spid="2">
                                            <p:txEl>
                                              <p:pRg st="11" end="11"/>
                                            </p:txEl>
                                          </p:spTgt>
                                        </p:tgtEl>
                                        <p:attrNameLst>
                                          <p:attrName>style.visibility</p:attrName>
                                        </p:attrNameLst>
                                      </p:cBhvr>
                                      <p:to>
                                        <p:strVal val="visible"/>
                                      </p:to>
                                    </p:set>
                                    <p:animEffect transition="in" filter="fade">
                                      <p:cBhvr>
                                        <p:cTn id="63" dur="1000"/>
                                        <p:tgtEl>
                                          <p:spTgt spid="2">
                                            <p:txEl>
                                              <p:pRg st="11" end="11"/>
                                            </p:txEl>
                                          </p:spTgt>
                                        </p:tgtEl>
                                      </p:cBhvr>
                                    </p:animEffect>
                                    <p:anim calcmode="lin" valueType="num">
                                      <p:cBhvr>
                                        <p:cTn id="64" dur="10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65" dur="1000" fill="hold"/>
                                        <p:tgtEl>
                                          <p:spTgt spid="2">
                                            <p:txEl>
                                              <p:pRg st="11" end="11"/>
                                            </p:txEl>
                                          </p:spTgt>
                                        </p:tgtEl>
                                        <p:attrNameLst>
                                          <p:attrName>ppt_y</p:attrName>
                                        </p:attrNameLst>
                                      </p:cBhvr>
                                      <p:tavLst>
                                        <p:tav tm="0">
                                          <p:val>
                                            <p:strVal val="#ppt_y+.1"/>
                                          </p:val>
                                        </p:tav>
                                        <p:tav tm="100000">
                                          <p:val>
                                            <p:strVal val="#ppt_y"/>
                                          </p:val>
                                        </p:tav>
                                      </p:tavLst>
                                    </p:anim>
                                  </p:childTnLst>
                                </p:cTn>
                              </p:par>
                            </p:childTnLst>
                          </p:cTn>
                        </p:par>
                        <p:par>
                          <p:cTn id="66" fill="hold">
                            <p:stCondLst>
                              <p:cond delay="8000"/>
                            </p:stCondLst>
                            <p:childTnLst>
                              <p:par>
                                <p:cTn id="67" presetID="42" presetClass="entr" presetSubtype="0" fill="hold" nodeType="afterEffect">
                                  <p:stCondLst>
                                    <p:cond delay="0"/>
                                  </p:stCondLst>
                                  <p:childTnLst>
                                    <p:set>
                                      <p:cBhvr>
                                        <p:cTn id="68" dur="1" fill="hold">
                                          <p:stCondLst>
                                            <p:cond delay="0"/>
                                          </p:stCondLst>
                                        </p:cTn>
                                        <p:tgtEl>
                                          <p:spTgt spid="2">
                                            <p:txEl>
                                              <p:pRg st="12" end="12"/>
                                            </p:txEl>
                                          </p:spTgt>
                                        </p:tgtEl>
                                        <p:attrNameLst>
                                          <p:attrName>style.visibility</p:attrName>
                                        </p:attrNameLst>
                                      </p:cBhvr>
                                      <p:to>
                                        <p:strVal val="visible"/>
                                      </p:to>
                                    </p:set>
                                    <p:animEffect transition="in" filter="fade">
                                      <p:cBhvr>
                                        <p:cTn id="69" dur="1000"/>
                                        <p:tgtEl>
                                          <p:spTgt spid="2">
                                            <p:txEl>
                                              <p:pRg st="12" end="12"/>
                                            </p:txEl>
                                          </p:spTgt>
                                        </p:tgtEl>
                                      </p:cBhvr>
                                    </p:animEffect>
                                    <p:anim calcmode="lin" valueType="num">
                                      <p:cBhvr>
                                        <p:cTn id="70" dur="10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71" dur="1000" fill="hold"/>
                                        <p:tgtEl>
                                          <p:spTgt spid="2">
                                            <p:txEl>
                                              <p:pRg st="12" end="12"/>
                                            </p:txEl>
                                          </p:spTgt>
                                        </p:tgtEl>
                                        <p:attrNameLst>
                                          <p:attrName>ppt_y</p:attrName>
                                        </p:attrNameLst>
                                      </p:cBhvr>
                                      <p:tavLst>
                                        <p:tav tm="0">
                                          <p:val>
                                            <p:strVal val="#ppt_y+.1"/>
                                          </p:val>
                                        </p:tav>
                                        <p:tav tm="100000">
                                          <p:val>
                                            <p:strVal val="#ppt_y"/>
                                          </p:val>
                                        </p:tav>
                                      </p:tavLst>
                                    </p:anim>
                                  </p:childTnLst>
                                </p:cTn>
                              </p:par>
                            </p:childTnLst>
                          </p:cTn>
                        </p:par>
                        <p:par>
                          <p:cTn id="72" fill="hold">
                            <p:stCondLst>
                              <p:cond delay="9000"/>
                            </p:stCondLst>
                            <p:childTnLst>
                              <p:par>
                                <p:cTn id="73" presetID="42" presetClass="entr" presetSubtype="0" fill="hold" nodeType="afterEffect">
                                  <p:stCondLst>
                                    <p:cond delay="0"/>
                                  </p:stCondLst>
                                  <p:childTnLst>
                                    <p:set>
                                      <p:cBhvr>
                                        <p:cTn id="74" dur="1" fill="hold">
                                          <p:stCondLst>
                                            <p:cond delay="0"/>
                                          </p:stCondLst>
                                        </p:cTn>
                                        <p:tgtEl>
                                          <p:spTgt spid="2">
                                            <p:txEl>
                                              <p:pRg st="13" end="13"/>
                                            </p:txEl>
                                          </p:spTgt>
                                        </p:tgtEl>
                                        <p:attrNameLst>
                                          <p:attrName>style.visibility</p:attrName>
                                        </p:attrNameLst>
                                      </p:cBhvr>
                                      <p:to>
                                        <p:strVal val="visible"/>
                                      </p:to>
                                    </p:set>
                                    <p:animEffect transition="in" filter="fade">
                                      <p:cBhvr>
                                        <p:cTn id="75" dur="1000"/>
                                        <p:tgtEl>
                                          <p:spTgt spid="2">
                                            <p:txEl>
                                              <p:pRg st="13" end="13"/>
                                            </p:txEl>
                                          </p:spTgt>
                                        </p:tgtEl>
                                      </p:cBhvr>
                                    </p:animEffect>
                                    <p:anim calcmode="lin" valueType="num">
                                      <p:cBhvr>
                                        <p:cTn id="76" dur="1000" fill="hold"/>
                                        <p:tgtEl>
                                          <p:spTgt spid="2">
                                            <p:txEl>
                                              <p:pRg st="13" end="13"/>
                                            </p:txEl>
                                          </p:spTgt>
                                        </p:tgtEl>
                                        <p:attrNameLst>
                                          <p:attrName>ppt_x</p:attrName>
                                        </p:attrNameLst>
                                      </p:cBhvr>
                                      <p:tavLst>
                                        <p:tav tm="0">
                                          <p:val>
                                            <p:strVal val="#ppt_x"/>
                                          </p:val>
                                        </p:tav>
                                        <p:tav tm="100000">
                                          <p:val>
                                            <p:strVal val="#ppt_x"/>
                                          </p:val>
                                        </p:tav>
                                      </p:tavLst>
                                    </p:anim>
                                    <p:anim calcmode="lin" valueType="num">
                                      <p:cBhvr>
                                        <p:cTn id="77" dur="1000" fill="hold"/>
                                        <p:tgtEl>
                                          <p:spTgt spid="2">
                                            <p:txEl>
                                              <p:pRg st="13" end="13"/>
                                            </p:txEl>
                                          </p:spTgt>
                                        </p:tgtEl>
                                        <p:attrNameLst>
                                          <p:attrName>ppt_y</p:attrName>
                                        </p:attrNameLst>
                                      </p:cBhvr>
                                      <p:tavLst>
                                        <p:tav tm="0">
                                          <p:val>
                                            <p:strVal val="#ppt_y+.1"/>
                                          </p:val>
                                        </p:tav>
                                        <p:tav tm="100000">
                                          <p:val>
                                            <p:strVal val="#ppt_y"/>
                                          </p:val>
                                        </p:tav>
                                      </p:tavLst>
                                    </p:anim>
                                  </p:childTnLst>
                                </p:cTn>
                              </p:par>
                            </p:childTnLst>
                          </p:cTn>
                        </p:par>
                        <p:par>
                          <p:cTn id="78" fill="hold">
                            <p:stCondLst>
                              <p:cond delay="10000"/>
                            </p:stCondLst>
                            <p:childTnLst>
                              <p:par>
                                <p:cTn id="79" presetID="42" presetClass="entr" presetSubtype="0" fill="hold" nodeType="afterEffect">
                                  <p:stCondLst>
                                    <p:cond delay="0"/>
                                  </p:stCondLst>
                                  <p:childTnLst>
                                    <p:set>
                                      <p:cBhvr>
                                        <p:cTn id="80" dur="1" fill="hold">
                                          <p:stCondLst>
                                            <p:cond delay="0"/>
                                          </p:stCondLst>
                                        </p:cTn>
                                        <p:tgtEl>
                                          <p:spTgt spid="2">
                                            <p:txEl>
                                              <p:pRg st="14" end="14"/>
                                            </p:txEl>
                                          </p:spTgt>
                                        </p:tgtEl>
                                        <p:attrNameLst>
                                          <p:attrName>style.visibility</p:attrName>
                                        </p:attrNameLst>
                                      </p:cBhvr>
                                      <p:to>
                                        <p:strVal val="visible"/>
                                      </p:to>
                                    </p:set>
                                    <p:animEffect transition="in" filter="fade">
                                      <p:cBhvr>
                                        <p:cTn id="81" dur="1000"/>
                                        <p:tgtEl>
                                          <p:spTgt spid="2">
                                            <p:txEl>
                                              <p:pRg st="14" end="14"/>
                                            </p:txEl>
                                          </p:spTgt>
                                        </p:tgtEl>
                                      </p:cBhvr>
                                    </p:animEffect>
                                    <p:anim calcmode="lin" valueType="num">
                                      <p:cBhvr>
                                        <p:cTn id="82" dur="1000" fill="hold"/>
                                        <p:tgtEl>
                                          <p:spTgt spid="2">
                                            <p:txEl>
                                              <p:pRg st="14" end="14"/>
                                            </p:txEl>
                                          </p:spTgt>
                                        </p:tgtEl>
                                        <p:attrNameLst>
                                          <p:attrName>ppt_x</p:attrName>
                                        </p:attrNameLst>
                                      </p:cBhvr>
                                      <p:tavLst>
                                        <p:tav tm="0">
                                          <p:val>
                                            <p:strVal val="#ppt_x"/>
                                          </p:val>
                                        </p:tav>
                                        <p:tav tm="100000">
                                          <p:val>
                                            <p:strVal val="#ppt_x"/>
                                          </p:val>
                                        </p:tav>
                                      </p:tavLst>
                                    </p:anim>
                                    <p:anim calcmode="lin" valueType="num">
                                      <p:cBhvr>
                                        <p:cTn id="83" dur="1000" fill="hold"/>
                                        <p:tgtEl>
                                          <p:spTgt spid="2">
                                            <p:txEl>
                                              <p:pRg st="14" end="1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t>WHO CAN APPLY AND HOW?</a:t>
            </a:r>
          </a:p>
        </p:txBody>
      </p:sp>
      <p:sp>
        <p:nvSpPr>
          <p:cNvPr id="3" name="TextBox 2"/>
          <p:cNvSpPr txBox="1"/>
          <p:nvPr/>
        </p:nvSpPr>
        <p:spPr>
          <a:xfrm>
            <a:off x="228600" y="1752600"/>
            <a:ext cx="8686800" cy="4524315"/>
          </a:xfrm>
          <a:prstGeom prst="rect">
            <a:avLst/>
          </a:prstGeom>
          <a:noFill/>
        </p:spPr>
        <p:txBody>
          <a:bodyPr wrap="square" rtlCol="0">
            <a:spAutoFit/>
          </a:bodyPr>
          <a:lstStyle/>
          <a:p>
            <a:r>
              <a:rPr lang="en-US" sz="2400" b="1" dirty="0"/>
              <a:t>WHO CAN APPLY?</a:t>
            </a:r>
          </a:p>
          <a:p>
            <a:pPr marL="285750" indent="-285750">
              <a:buFont typeface="Arial" panose="020B0604020202020204" pitchFamily="34" charset="0"/>
              <a:buChar char="•"/>
            </a:pPr>
            <a:r>
              <a:rPr lang="en-US" sz="2000" dirty="0"/>
              <a:t>Anyone on their own behalf, including a minor.  </a:t>
            </a:r>
          </a:p>
          <a:p>
            <a:endParaRPr lang="en-US" sz="2000" dirty="0"/>
          </a:p>
          <a:p>
            <a:pPr marL="285750" indent="-285750">
              <a:buFont typeface="Arial" panose="020B0604020202020204" pitchFamily="34" charset="0"/>
              <a:buChar char="•"/>
            </a:pPr>
            <a:r>
              <a:rPr lang="en-US" sz="2000" dirty="0"/>
              <a:t>Any representative who alleges that he is acting on an individuals behalf (relatives, friends, or staff at a medical facility).</a:t>
            </a:r>
          </a:p>
          <a:p>
            <a:endParaRPr lang="en-US" sz="2000" dirty="0"/>
          </a:p>
          <a:p>
            <a:r>
              <a:rPr lang="en-US" sz="2400" b="1" dirty="0"/>
              <a:t>HOW CAN SOMEONE APPLY?</a:t>
            </a:r>
            <a:endParaRPr lang="en-US" sz="2000" dirty="0"/>
          </a:p>
          <a:p>
            <a:pPr marL="285750" indent="-285750">
              <a:buFont typeface="Arial" panose="020B0604020202020204" pitchFamily="34" charset="0"/>
              <a:buChar char="•"/>
            </a:pPr>
            <a:r>
              <a:rPr lang="en-US" sz="2000" dirty="0"/>
              <a:t>In person</a:t>
            </a:r>
          </a:p>
          <a:p>
            <a:pPr marL="285750" indent="-285750">
              <a:buFont typeface="Arial" panose="020B0604020202020204" pitchFamily="34" charset="0"/>
              <a:buChar char="•"/>
            </a:pPr>
            <a:r>
              <a:rPr lang="en-US" sz="2000" dirty="0"/>
              <a:t>By Mail</a:t>
            </a:r>
          </a:p>
          <a:p>
            <a:pPr marL="285750" indent="-285750">
              <a:buFont typeface="Arial" panose="020B0604020202020204" pitchFamily="34" charset="0"/>
              <a:buChar char="•"/>
            </a:pPr>
            <a:r>
              <a:rPr lang="en-US" sz="2000" dirty="0"/>
              <a:t>Online-</a:t>
            </a:r>
            <a:r>
              <a:rPr lang="en-US" sz="2000" dirty="0" err="1"/>
              <a:t>ePASS</a:t>
            </a:r>
            <a:endParaRPr lang="en-US" sz="2000" dirty="0"/>
          </a:p>
          <a:p>
            <a:pPr marL="285750" indent="-285750">
              <a:buFont typeface="Arial" panose="020B0604020202020204" pitchFamily="34" charset="0"/>
              <a:buChar char="•"/>
            </a:pPr>
            <a:r>
              <a:rPr lang="en-US" sz="2000" dirty="0"/>
              <a:t>Federal Marketplace (FFM)</a:t>
            </a:r>
          </a:p>
          <a:p>
            <a:pPr marL="285750" indent="-285750">
              <a:buFont typeface="Arial" panose="020B0604020202020204" pitchFamily="34" charset="0"/>
              <a:buChar char="•"/>
            </a:pPr>
            <a:r>
              <a:rPr lang="en-US" sz="2000" dirty="0"/>
              <a:t>Fax</a:t>
            </a:r>
          </a:p>
          <a:p>
            <a:pPr marL="285750" indent="-285750">
              <a:buFont typeface="Arial" panose="020B0604020202020204" pitchFamily="34" charset="0"/>
              <a:buChar char="•"/>
            </a:pPr>
            <a:r>
              <a:rPr lang="en-US" sz="2000" dirty="0"/>
              <a:t>Phone</a:t>
            </a:r>
          </a:p>
          <a:p>
            <a:pPr marL="285750" indent="-285750">
              <a:buFont typeface="Arial" panose="020B0604020202020204" pitchFamily="34" charset="0"/>
              <a:buChar char="•"/>
            </a:pPr>
            <a:endParaRPr lang="en-US" sz="2000"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2800" y="1524000"/>
            <a:ext cx="1159469" cy="1289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3657600"/>
            <a:ext cx="1981200" cy="282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630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1000"/>
                                        <p:tgtEl>
                                          <p:spTgt spid="3">
                                            <p:txEl>
                                              <p:pRg st="6" end="6"/>
                                            </p:txEl>
                                          </p:spTgt>
                                        </p:tgtEl>
                                      </p:cBhvr>
                                    </p:animEffect>
                                    <p:anim calcmode="lin" valueType="num">
                                      <p:cBhvr>
                                        <p:cTn id="3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10" end="10"/>
                                            </p:txEl>
                                          </p:spTgt>
                                        </p:tgtEl>
                                        <p:attrNameLst>
                                          <p:attrName>style.visibility</p:attrName>
                                        </p:attrNameLst>
                                      </p:cBhvr>
                                      <p:to>
                                        <p:strVal val="visible"/>
                                      </p:to>
                                    </p:set>
                                    <p:animEffect transition="in" filter="fade">
                                      <p:cBhvr>
                                        <p:cTn id="63" dur="1000"/>
                                        <p:tgtEl>
                                          <p:spTgt spid="3">
                                            <p:txEl>
                                              <p:pRg st="10" end="10"/>
                                            </p:txEl>
                                          </p:spTgt>
                                        </p:tgtEl>
                                      </p:cBhvr>
                                    </p:animEffect>
                                    <p:anim calcmode="lin" valueType="num">
                                      <p:cBhvr>
                                        <p:cTn id="64"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3">
                                            <p:txEl>
                                              <p:pRg st="11" end="11"/>
                                            </p:txEl>
                                          </p:spTgt>
                                        </p:tgtEl>
                                        <p:attrNameLst>
                                          <p:attrName>style.visibility</p:attrName>
                                        </p:attrNameLst>
                                      </p:cBhvr>
                                      <p:to>
                                        <p:strVal val="visible"/>
                                      </p:to>
                                    </p:set>
                                    <p:animEffect transition="in" filter="fade">
                                      <p:cBhvr>
                                        <p:cTn id="70" dur="1000"/>
                                        <p:tgtEl>
                                          <p:spTgt spid="3">
                                            <p:txEl>
                                              <p:pRg st="11" end="11"/>
                                            </p:txEl>
                                          </p:spTgt>
                                        </p:tgtEl>
                                      </p:cBhvr>
                                    </p:animEffect>
                                    <p:anim calcmode="lin" valueType="num">
                                      <p:cBhvr>
                                        <p:cTn id="71"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Eligibility factors for all NC Medicaid</a:t>
            </a:r>
          </a:p>
        </p:txBody>
      </p:sp>
      <p:sp>
        <p:nvSpPr>
          <p:cNvPr id="3" name="Rectangle 2"/>
          <p:cNvSpPr/>
          <p:nvPr/>
        </p:nvSpPr>
        <p:spPr>
          <a:xfrm>
            <a:off x="195943" y="1676400"/>
            <a:ext cx="8686800" cy="4708981"/>
          </a:xfrm>
          <a:prstGeom prst="rect">
            <a:avLst/>
          </a:prstGeom>
        </p:spPr>
        <p:txBody>
          <a:bodyPr wrap="square">
            <a:spAutoFit/>
          </a:bodyPr>
          <a:lstStyle/>
          <a:p>
            <a:pPr marL="285750" indent="-285750">
              <a:lnSpc>
                <a:spcPct val="150000"/>
              </a:lnSpc>
              <a:buFont typeface="Arial" panose="020B0604020202020204" pitchFamily="34" charset="0"/>
              <a:buChar char="•"/>
            </a:pPr>
            <a:r>
              <a:rPr lang="en-US" sz="2000" dirty="0"/>
              <a:t>Be a US Citizen or Qualified Alien</a:t>
            </a:r>
          </a:p>
          <a:p>
            <a:pPr marL="285750" indent="-285750">
              <a:lnSpc>
                <a:spcPct val="150000"/>
              </a:lnSpc>
              <a:buFont typeface="Arial" panose="020B0604020202020204" pitchFamily="34" charset="0"/>
              <a:buChar char="•"/>
            </a:pPr>
            <a:r>
              <a:rPr lang="en-US" sz="2000" dirty="0"/>
              <a:t>Provide Proof of Identity</a:t>
            </a:r>
          </a:p>
          <a:p>
            <a:pPr marL="285750" indent="-285750">
              <a:lnSpc>
                <a:spcPct val="150000"/>
              </a:lnSpc>
              <a:buFont typeface="Arial" panose="020B0604020202020204" pitchFamily="34" charset="0"/>
              <a:buChar char="•"/>
            </a:pPr>
            <a:r>
              <a:rPr lang="en-US" sz="2000" dirty="0"/>
              <a:t>Be a resident of North Carolina, with Intent to Remain</a:t>
            </a:r>
          </a:p>
          <a:p>
            <a:pPr marL="285750" indent="-285750">
              <a:lnSpc>
                <a:spcPct val="150000"/>
              </a:lnSpc>
              <a:buFont typeface="Arial" panose="020B0604020202020204" pitchFamily="34" charset="0"/>
              <a:buChar char="•"/>
            </a:pPr>
            <a:r>
              <a:rPr lang="en-US" sz="2000" dirty="0"/>
              <a:t>Cannot be receiving Medicaid from another state</a:t>
            </a:r>
          </a:p>
          <a:p>
            <a:pPr marL="285750" indent="-285750">
              <a:lnSpc>
                <a:spcPct val="150000"/>
              </a:lnSpc>
              <a:buFont typeface="Arial" panose="020B0604020202020204" pitchFamily="34" charset="0"/>
              <a:buChar char="•"/>
            </a:pPr>
            <a:r>
              <a:rPr lang="en-US" sz="2000" dirty="0"/>
              <a:t>Provide a valid Social Security Number (SSN) or apply for one</a:t>
            </a:r>
          </a:p>
          <a:p>
            <a:pPr marL="285750" indent="-285750">
              <a:lnSpc>
                <a:spcPct val="150000"/>
              </a:lnSpc>
              <a:buFont typeface="Arial" panose="020B0604020202020204" pitchFamily="34" charset="0"/>
              <a:buChar char="•"/>
            </a:pPr>
            <a:r>
              <a:rPr lang="en-US" sz="2000" dirty="0"/>
              <a:t>Not be an inmate of a public institution</a:t>
            </a:r>
          </a:p>
          <a:p>
            <a:pPr marL="285750" indent="-285750">
              <a:lnSpc>
                <a:spcPct val="150000"/>
              </a:lnSpc>
              <a:buFont typeface="Arial" panose="020B0604020202020204" pitchFamily="34" charset="0"/>
              <a:buChar char="•"/>
            </a:pPr>
            <a:r>
              <a:rPr lang="en-US" sz="2000" dirty="0"/>
              <a:t>Meet income and resource requirements</a:t>
            </a:r>
          </a:p>
          <a:p>
            <a:pPr marL="285750" indent="-285750">
              <a:lnSpc>
                <a:spcPct val="150000"/>
              </a:lnSpc>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Additional requirements will depend on the Aid Program Category the applicant is requesting coverage under.  There will be different factors for Family &amp; Children’s Programs than for Adult Medicaid.</a:t>
            </a:r>
          </a:p>
        </p:txBody>
      </p:sp>
    </p:spTree>
    <p:extLst>
      <p:ext uri="{BB962C8B-B14F-4D97-AF65-F5344CB8AC3E}">
        <p14:creationId xmlns:p14="http://schemas.microsoft.com/office/powerpoint/2010/main" val="3686166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Effect transition="in" filter="fade">
                                      <p:cBhvr>
                                        <p:cTn id="56" dur="1000"/>
                                        <p:tgtEl>
                                          <p:spTgt spid="3">
                                            <p:txEl>
                                              <p:pRg st="8" end="8"/>
                                            </p:txEl>
                                          </p:spTgt>
                                        </p:tgtEl>
                                      </p:cBhvr>
                                    </p:animEffect>
                                    <p:anim calcmode="lin" valueType="num">
                                      <p:cBhvr>
                                        <p:cTn id="5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81260" cy="1054394"/>
          </a:xfrm>
        </p:spPr>
        <p:txBody>
          <a:bodyPr/>
          <a:lstStyle/>
          <a:p>
            <a:r>
              <a:rPr lang="en-US" dirty="0" err="1"/>
              <a:t>Nc</a:t>
            </a:r>
            <a:r>
              <a:rPr lang="en-US" dirty="0"/>
              <a:t> </a:t>
            </a:r>
            <a:r>
              <a:rPr lang="en-US" dirty="0" err="1"/>
              <a:t>medicaid</a:t>
            </a:r>
            <a:r>
              <a:rPr lang="en-US" dirty="0"/>
              <a:t> programs:  additional eligibility factors</a:t>
            </a:r>
          </a:p>
        </p:txBody>
      </p:sp>
      <p:sp>
        <p:nvSpPr>
          <p:cNvPr id="3" name="Text Placeholder 2"/>
          <p:cNvSpPr>
            <a:spLocks noGrp="1"/>
          </p:cNvSpPr>
          <p:nvPr>
            <p:ph type="body" idx="1"/>
          </p:nvPr>
        </p:nvSpPr>
        <p:spPr>
          <a:xfrm>
            <a:off x="152400" y="1722438"/>
            <a:ext cx="4344990" cy="639762"/>
          </a:xfrm>
          <a:ln>
            <a:solidFill>
              <a:schemeClr val="bg2">
                <a:lumMod val="50000"/>
              </a:schemeClr>
            </a:solidFill>
          </a:ln>
        </p:spPr>
        <p:txBody>
          <a:bodyPr/>
          <a:lstStyle/>
          <a:p>
            <a:r>
              <a:rPr lang="en-US" b="1" dirty="0"/>
              <a:t>Family &amp; Children’s</a:t>
            </a:r>
          </a:p>
        </p:txBody>
      </p:sp>
      <p:sp>
        <p:nvSpPr>
          <p:cNvPr id="4" name="Content Placeholder 3"/>
          <p:cNvSpPr>
            <a:spLocks noGrp="1"/>
          </p:cNvSpPr>
          <p:nvPr>
            <p:ph sz="half" idx="2"/>
          </p:nvPr>
        </p:nvSpPr>
        <p:spPr>
          <a:xfrm>
            <a:off x="152400" y="2438401"/>
            <a:ext cx="4344990" cy="3962399"/>
          </a:xfrm>
          <a:ln>
            <a:solidFill>
              <a:schemeClr val="bg2">
                <a:lumMod val="50000"/>
              </a:schemeClr>
            </a:solidFill>
          </a:ln>
        </p:spPr>
        <p:txBody>
          <a:bodyPr>
            <a:noAutofit/>
          </a:bodyPr>
          <a:lstStyle/>
          <a:p>
            <a:r>
              <a:rPr lang="en-US" sz="1600" dirty="0"/>
              <a:t>Children must be under age 21.</a:t>
            </a:r>
          </a:p>
          <a:p>
            <a:r>
              <a:rPr lang="en-US" sz="1600" dirty="0"/>
              <a:t>Adults must live with, care for and be related to a child under the age of 18 or be a pregnant woman.</a:t>
            </a:r>
          </a:p>
          <a:p>
            <a:r>
              <a:rPr lang="en-US" sz="1600" dirty="0"/>
              <a:t>MAGI methodology is used to determine countable income and household size.</a:t>
            </a:r>
          </a:p>
          <a:p>
            <a:r>
              <a:rPr lang="en-US" sz="1600" dirty="0"/>
              <a:t>Emergency Services will be evaluated for non-qualified aliens.</a:t>
            </a:r>
          </a:p>
          <a:p>
            <a:r>
              <a:rPr lang="en-US" sz="1600" dirty="0"/>
              <a:t>Retro-active coverage is allowed.</a:t>
            </a:r>
          </a:p>
          <a:p>
            <a:r>
              <a:rPr lang="en-US" sz="1600" dirty="0"/>
              <a:t>Deductible is computed for cases if over income limit.</a:t>
            </a:r>
          </a:p>
        </p:txBody>
      </p:sp>
      <p:sp>
        <p:nvSpPr>
          <p:cNvPr id="5" name="Text Placeholder 4"/>
          <p:cNvSpPr>
            <a:spLocks noGrp="1"/>
          </p:cNvSpPr>
          <p:nvPr>
            <p:ph type="body" sz="quarter" idx="3"/>
          </p:nvPr>
        </p:nvSpPr>
        <p:spPr>
          <a:xfrm>
            <a:off x="4645027" y="1722438"/>
            <a:ext cx="4270373" cy="639762"/>
          </a:xfrm>
          <a:ln>
            <a:solidFill>
              <a:schemeClr val="bg2">
                <a:lumMod val="50000"/>
              </a:schemeClr>
            </a:solidFill>
          </a:ln>
        </p:spPr>
        <p:txBody>
          <a:bodyPr/>
          <a:lstStyle/>
          <a:p>
            <a:r>
              <a:rPr lang="en-US" b="1" dirty="0"/>
              <a:t>Adult</a:t>
            </a:r>
          </a:p>
        </p:txBody>
      </p:sp>
      <p:sp>
        <p:nvSpPr>
          <p:cNvPr id="7" name="Content Placeholder 6"/>
          <p:cNvSpPr>
            <a:spLocks noGrp="1"/>
          </p:cNvSpPr>
          <p:nvPr>
            <p:ph sz="quarter" idx="4"/>
          </p:nvPr>
        </p:nvSpPr>
        <p:spPr>
          <a:xfrm>
            <a:off x="4645027" y="2438401"/>
            <a:ext cx="4270373" cy="3962399"/>
          </a:xfrm>
          <a:ln>
            <a:solidFill>
              <a:schemeClr val="bg2">
                <a:lumMod val="50000"/>
              </a:schemeClr>
            </a:solidFill>
          </a:ln>
        </p:spPr>
        <p:txBody>
          <a:bodyPr>
            <a:normAutofit/>
          </a:bodyPr>
          <a:lstStyle/>
          <a:p>
            <a:r>
              <a:rPr lang="en-US" sz="1600" dirty="0"/>
              <a:t>Must be aged 65 or older, </a:t>
            </a:r>
            <a:r>
              <a:rPr lang="en-US" sz="1600" b="1" dirty="0"/>
              <a:t>OR</a:t>
            </a:r>
          </a:p>
          <a:p>
            <a:r>
              <a:rPr lang="en-US" sz="1600" dirty="0"/>
              <a:t>Legally blind according to SSI definition of blindness, </a:t>
            </a:r>
            <a:r>
              <a:rPr lang="en-US" sz="1600" b="1" dirty="0"/>
              <a:t>OR</a:t>
            </a:r>
          </a:p>
          <a:p>
            <a:r>
              <a:rPr lang="en-US" sz="1600" dirty="0"/>
              <a:t>Be disabled according to SSI definition of disability and under age 65, </a:t>
            </a:r>
            <a:r>
              <a:rPr lang="en-US" sz="1600" b="1" dirty="0"/>
              <a:t>OR</a:t>
            </a:r>
          </a:p>
          <a:p>
            <a:r>
              <a:rPr lang="en-US" sz="1600" dirty="0"/>
              <a:t>Must be enrolled in Medicare Part A or B </a:t>
            </a:r>
            <a:r>
              <a:rPr lang="en-US" sz="1600" b="1" dirty="0"/>
              <a:t>AND</a:t>
            </a:r>
          </a:p>
          <a:p>
            <a:r>
              <a:rPr lang="en-US" sz="1600" dirty="0"/>
              <a:t>Meet income and resource guidelines as required by specific aid program category.</a:t>
            </a:r>
          </a:p>
          <a:p>
            <a:endParaRPr lang="en-US" sz="1600" dirty="0"/>
          </a:p>
          <a:p>
            <a:endParaRPr lang="en-US" sz="1600" dirty="0"/>
          </a:p>
        </p:txBody>
      </p:sp>
    </p:spTree>
    <p:extLst>
      <p:ext uri="{BB962C8B-B14F-4D97-AF65-F5344CB8AC3E}">
        <p14:creationId xmlns:p14="http://schemas.microsoft.com/office/powerpoint/2010/main" val="3440519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1000"/>
                                        <p:tgtEl>
                                          <p:spTgt spid="4">
                                            <p:txEl>
                                              <p:pRg st="3" end="3"/>
                                            </p:txEl>
                                          </p:spTgt>
                                        </p:tgtEl>
                                      </p:cBhvr>
                                    </p:animEffect>
                                    <p:anim calcmode="lin" valueType="num">
                                      <p:cBhvr>
                                        <p:cTn id="29"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Effect transition="in" filter="fade">
                                      <p:cBhvr>
                                        <p:cTn id="35" dur="1000"/>
                                        <p:tgtEl>
                                          <p:spTgt spid="4">
                                            <p:txEl>
                                              <p:pRg st="4" end="4"/>
                                            </p:txEl>
                                          </p:spTgt>
                                        </p:tgtEl>
                                      </p:cBhvr>
                                    </p:animEffect>
                                    <p:anim calcmode="lin" valueType="num">
                                      <p:cBhvr>
                                        <p:cTn id="36"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Effect transition="in" filter="fade">
                                      <p:cBhvr>
                                        <p:cTn id="42" dur="1000"/>
                                        <p:tgtEl>
                                          <p:spTgt spid="4">
                                            <p:txEl>
                                              <p:pRg st="5" end="5"/>
                                            </p:txEl>
                                          </p:spTgt>
                                        </p:tgtEl>
                                      </p:cBhvr>
                                    </p:animEffect>
                                    <p:anim calcmode="lin" valueType="num">
                                      <p:cBhvr>
                                        <p:cTn id="43"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Effect transition="in" filter="fade">
                                      <p:cBhvr>
                                        <p:cTn id="49" dur="1000"/>
                                        <p:tgtEl>
                                          <p:spTgt spid="7">
                                            <p:txEl>
                                              <p:pRg st="0" end="0"/>
                                            </p:txEl>
                                          </p:spTgt>
                                        </p:tgtEl>
                                      </p:cBhvr>
                                    </p:animEffect>
                                    <p:anim calcmode="lin" valueType="num">
                                      <p:cBhvr>
                                        <p:cTn id="50"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51"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7">
                                            <p:txEl>
                                              <p:pRg st="1" end="1"/>
                                            </p:txEl>
                                          </p:spTgt>
                                        </p:tgtEl>
                                        <p:attrNameLst>
                                          <p:attrName>style.visibility</p:attrName>
                                        </p:attrNameLst>
                                      </p:cBhvr>
                                      <p:to>
                                        <p:strVal val="visible"/>
                                      </p:to>
                                    </p:set>
                                    <p:animEffect transition="in" filter="fade">
                                      <p:cBhvr>
                                        <p:cTn id="56" dur="1000"/>
                                        <p:tgtEl>
                                          <p:spTgt spid="7">
                                            <p:txEl>
                                              <p:pRg st="1" end="1"/>
                                            </p:txEl>
                                          </p:spTgt>
                                        </p:tgtEl>
                                      </p:cBhvr>
                                    </p:animEffect>
                                    <p:anim calcmode="lin" valueType="num">
                                      <p:cBhvr>
                                        <p:cTn id="57"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58"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7">
                                            <p:txEl>
                                              <p:pRg st="2" end="2"/>
                                            </p:txEl>
                                          </p:spTgt>
                                        </p:tgtEl>
                                        <p:attrNameLst>
                                          <p:attrName>style.visibility</p:attrName>
                                        </p:attrNameLst>
                                      </p:cBhvr>
                                      <p:to>
                                        <p:strVal val="visible"/>
                                      </p:to>
                                    </p:set>
                                    <p:animEffect transition="in" filter="fade">
                                      <p:cBhvr>
                                        <p:cTn id="63" dur="1000"/>
                                        <p:tgtEl>
                                          <p:spTgt spid="7">
                                            <p:txEl>
                                              <p:pRg st="2" end="2"/>
                                            </p:txEl>
                                          </p:spTgt>
                                        </p:tgtEl>
                                      </p:cBhvr>
                                    </p:animEffect>
                                    <p:anim calcmode="lin" valueType="num">
                                      <p:cBhvr>
                                        <p:cTn id="64"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65"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7">
                                            <p:txEl>
                                              <p:pRg st="3" end="3"/>
                                            </p:txEl>
                                          </p:spTgt>
                                        </p:tgtEl>
                                        <p:attrNameLst>
                                          <p:attrName>style.visibility</p:attrName>
                                        </p:attrNameLst>
                                      </p:cBhvr>
                                      <p:to>
                                        <p:strVal val="visible"/>
                                      </p:to>
                                    </p:set>
                                    <p:animEffect transition="in" filter="fade">
                                      <p:cBhvr>
                                        <p:cTn id="70" dur="1000"/>
                                        <p:tgtEl>
                                          <p:spTgt spid="7">
                                            <p:txEl>
                                              <p:pRg st="3" end="3"/>
                                            </p:txEl>
                                          </p:spTgt>
                                        </p:tgtEl>
                                      </p:cBhvr>
                                    </p:animEffect>
                                    <p:anim calcmode="lin" valueType="num">
                                      <p:cBhvr>
                                        <p:cTn id="71"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72"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7">
                                            <p:txEl>
                                              <p:pRg st="4" end="4"/>
                                            </p:txEl>
                                          </p:spTgt>
                                        </p:tgtEl>
                                        <p:attrNameLst>
                                          <p:attrName>style.visibility</p:attrName>
                                        </p:attrNameLst>
                                      </p:cBhvr>
                                      <p:to>
                                        <p:strVal val="visible"/>
                                      </p:to>
                                    </p:set>
                                    <p:animEffect transition="in" filter="fade">
                                      <p:cBhvr>
                                        <p:cTn id="77" dur="1000"/>
                                        <p:tgtEl>
                                          <p:spTgt spid="7">
                                            <p:txEl>
                                              <p:pRg st="4" end="4"/>
                                            </p:txEl>
                                          </p:spTgt>
                                        </p:tgtEl>
                                      </p:cBhvr>
                                    </p:animEffect>
                                    <p:anim calcmode="lin" valueType="num">
                                      <p:cBhvr>
                                        <p:cTn id="78"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79"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228600"/>
            <a:ext cx="8534400" cy="830997"/>
          </a:xfrm>
          <a:prstGeom prst="rect">
            <a:avLst/>
          </a:prstGeom>
          <a:noFill/>
        </p:spPr>
        <p:txBody>
          <a:bodyPr wrap="square" rtlCol="0">
            <a:spAutoFit/>
          </a:bodyPr>
          <a:lstStyle/>
          <a:p>
            <a:r>
              <a:rPr lang="en-US" sz="2400" u="sng" dirty="0"/>
              <a:t>APPLICANTS RIGHTS</a:t>
            </a:r>
            <a:r>
              <a:rPr lang="en-US" sz="2400" dirty="0"/>
              <a:t>:</a:t>
            </a:r>
          </a:p>
          <a:p>
            <a:endParaRPr lang="en-US" sz="2400" dirty="0"/>
          </a:p>
        </p:txBody>
      </p:sp>
      <p:sp>
        <p:nvSpPr>
          <p:cNvPr id="3" name="Rectangle 2"/>
          <p:cNvSpPr/>
          <p:nvPr/>
        </p:nvSpPr>
        <p:spPr>
          <a:xfrm>
            <a:off x="152400" y="644098"/>
            <a:ext cx="8839200" cy="6001643"/>
          </a:xfrm>
          <a:prstGeom prst="rect">
            <a:avLst/>
          </a:prstGeom>
        </p:spPr>
        <p:txBody>
          <a:bodyPr wrap="square">
            <a:spAutoFit/>
          </a:bodyPr>
          <a:lstStyle/>
          <a:p>
            <a:pPr marL="285750" indent="-285750">
              <a:buFont typeface="Arial" panose="020B0604020202020204" pitchFamily="34" charset="0"/>
              <a:buChar char="•"/>
            </a:pPr>
            <a:r>
              <a:rPr lang="en-US" sz="2000" dirty="0"/>
              <a:t>MEDICAID cannot discriminate on the basis of race, color, nationality, sex, religion, age, disability in employment or the provision of services. </a:t>
            </a:r>
          </a:p>
          <a:p>
            <a:pPr marL="285750" indent="-285750">
              <a:buFont typeface="Arial" panose="020B0604020202020204" pitchFamily="34" charset="0"/>
              <a:buChar char="•"/>
            </a:pPr>
            <a:r>
              <a:rPr lang="en-US" sz="2000" dirty="0"/>
              <a:t>By law, all information given by the applicant must remain private. </a:t>
            </a:r>
          </a:p>
          <a:p>
            <a:pPr marL="285750" indent="-285750">
              <a:buFont typeface="Arial" panose="020B0604020202020204" pitchFamily="34" charset="0"/>
              <a:buChar char="•"/>
            </a:pPr>
            <a:r>
              <a:rPr lang="en-US" sz="2000" dirty="0"/>
              <a:t>The applicant can ask for a hearing if they think any decisions are unfair, incorrect or are made too late.</a:t>
            </a:r>
          </a:p>
          <a:p>
            <a:pPr marL="285750" indent="-285750">
              <a:buFont typeface="Arial" panose="020B0604020202020204" pitchFamily="34" charset="0"/>
              <a:buChar char="•"/>
            </a:pPr>
            <a:endParaRPr lang="en-US" sz="2000" dirty="0"/>
          </a:p>
          <a:p>
            <a:r>
              <a:rPr lang="en-US" sz="2400" u="sng" dirty="0"/>
              <a:t>APPLICANTS RESPONSIBILITIES</a:t>
            </a:r>
            <a:r>
              <a:rPr lang="en-US" sz="2400" dirty="0"/>
              <a:t>:</a:t>
            </a:r>
          </a:p>
          <a:p>
            <a:pPr marL="342900" indent="-342900">
              <a:buFont typeface="Arial" panose="020B0604020202020204" pitchFamily="34" charset="0"/>
              <a:buChar char="•"/>
            </a:pPr>
            <a:r>
              <a:rPr lang="en-US" sz="2000" dirty="0"/>
              <a:t>Applicants agree to tell the department of social services within 10 days if there are any changes in the information they provided on their application.</a:t>
            </a:r>
          </a:p>
          <a:p>
            <a:pPr marL="342900" indent="-342900">
              <a:buFont typeface="Arial" panose="020B0604020202020204" pitchFamily="34" charset="0"/>
              <a:buChar char="•"/>
            </a:pPr>
            <a:r>
              <a:rPr lang="en-US" sz="2000" dirty="0"/>
              <a:t>A state or federal reviewer may check the information provided and the applicant/beneficiary (a/b) agrees to participate in the review and will cooperate with the reviewer. </a:t>
            </a:r>
          </a:p>
          <a:p>
            <a:pPr marL="342900" indent="-342900">
              <a:buFont typeface="Arial" panose="020B0604020202020204" pitchFamily="34" charset="0"/>
              <a:buChar char="•"/>
            </a:pPr>
            <a:r>
              <a:rPr lang="en-US" sz="2000" dirty="0"/>
              <a:t>The a/b must assist in obtaining needed verifications.</a:t>
            </a:r>
          </a:p>
          <a:p>
            <a:pPr marL="342900" indent="-342900">
              <a:buFont typeface="Arial" panose="020B0604020202020204" pitchFamily="34" charset="0"/>
              <a:buChar char="•"/>
            </a:pPr>
            <a:r>
              <a:rPr lang="en-US" sz="2000" dirty="0"/>
              <a:t>Must apply for all benefits to which they may be entitled.</a:t>
            </a:r>
          </a:p>
          <a:p>
            <a:pPr marL="342900" indent="-342900">
              <a:buFont typeface="Arial" panose="020B0604020202020204" pitchFamily="34" charset="0"/>
              <a:buChar char="•"/>
            </a:pPr>
            <a:r>
              <a:rPr lang="en-US" sz="2000" dirty="0"/>
              <a:t>The a/b must not provide false or incomplete information.</a:t>
            </a:r>
          </a:p>
          <a:p>
            <a:endParaRPr lang="en-US" sz="2000" dirty="0"/>
          </a:p>
          <a:p>
            <a:endParaRPr lang="en-US" sz="2000" dirty="0"/>
          </a:p>
        </p:txBody>
      </p:sp>
    </p:spTree>
    <p:extLst>
      <p:ext uri="{BB962C8B-B14F-4D97-AF65-F5344CB8AC3E}">
        <p14:creationId xmlns:p14="http://schemas.microsoft.com/office/powerpoint/2010/main" val="1950576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1000"/>
                                        <p:tgtEl>
                                          <p:spTgt spid="3">
                                            <p:txEl>
                                              <p:pRg st="5" end="5"/>
                                            </p:txEl>
                                          </p:spTgt>
                                        </p:tgtEl>
                                      </p:cBhvr>
                                    </p:animEffect>
                                    <p:anim calcmode="lin" valueType="num">
                                      <p:cBhvr>
                                        <p:cTn id="2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1000"/>
                                        <p:tgtEl>
                                          <p:spTgt spid="3">
                                            <p:txEl>
                                              <p:pRg st="6" end="6"/>
                                            </p:txEl>
                                          </p:spTgt>
                                        </p:tgtEl>
                                      </p:cBhvr>
                                    </p:animEffect>
                                    <p:anim calcmode="lin" valueType="num">
                                      <p:cBhvr>
                                        <p:cTn id="3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1000"/>
                                        <p:tgtEl>
                                          <p:spTgt spid="3">
                                            <p:txEl>
                                              <p:pRg st="7" end="7"/>
                                            </p:txEl>
                                          </p:spTgt>
                                        </p:tgtEl>
                                      </p:cBhvr>
                                    </p:animEffect>
                                    <p:anim calcmode="lin" valueType="num">
                                      <p:cBhvr>
                                        <p:cTn id="3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1000"/>
                                        <p:tgtEl>
                                          <p:spTgt spid="3">
                                            <p:txEl>
                                              <p:pRg st="8" end="8"/>
                                            </p:txEl>
                                          </p:spTgt>
                                        </p:tgtEl>
                                      </p:cBhvr>
                                    </p:animEffect>
                                    <p:anim calcmode="lin" valueType="num">
                                      <p:cBhvr>
                                        <p:cTn id="4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9" end="9"/>
                                            </p:txEl>
                                          </p:spTgt>
                                        </p:tgtEl>
                                        <p:attrNameLst>
                                          <p:attrName>style.visibility</p:attrName>
                                        </p:attrNameLst>
                                      </p:cBhvr>
                                      <p:to>
                                        <p:strVal val="visible"/>
                                      </p:to>
                                    </p:set>
                                    <p:animEffect transition="in" filter="fade">
                                      <p:cBhvr>
                                        <p:cTn id="44" dur="1000"/>
                                        <p:tgtEl>
                                          <p:spTgt spid="3">
                                            <p:txEl>
                                              <p:pRg st="9" end="9"/>
                                            </p:txEl>
                                          </p:spTgt>
                                        </p:tgtEl>
                                      </p:cBhvr>
                                    </p:animEffect>
                                    <p:anim calcmode="lin" valueType="num">
                                      <p:cBhvr>
                                        <p:cTn id="4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2971799"/>
            <a:ext cx="8407893" cy="1524001"/>
          </a:xfrm>
        </p:spPr>
        <p:txBody>
          <a:bodyPr>
            <a:normAutofit/>
          </a:bodyPr>
          <a:lstStyle/>
          <a:p>
            <a:pPr marL="45720" indent="0" algn="ctr">
              <a:buNone/>
            </a:pPr>
            <a:r>
              <a:rPr lang="en-US" sz="3600" dirty="0">
                <a:latin typeface="Century Gothic" panose="020B0502020202020204" pitchFamily="34" charset="0"/>
              </a:rPr>
              <a:t>Thank you for completing the training. </a:t>
            </a:r>
          </a:p>
          <a:p>
            <a:pPr marL="45720" indent="0" algn="ctr">
              <a:buNone/>
            </a:pPr>
            <a:endParaRPr lang="en-US" sz="4000" dirty="0">
              <a:latin typeface="Century Gothic" panose="020B0502020202020204" pitchFamily="34" charset="0"/>
            </a:endParaRPr>
          </a:p>
          <a:p>
            <a:pPr marL="45720" indent="0" algn="ctr">
              <a:buNone/>
            </a:pPr>
            <a:endParaRPr lang="en-US" sz="3600" dirty="0">
              <a:latin typeface="Century Gothic" panose="020B0502020202020204" pitchFamily="34" charset="0"/>
            </a:endParaRPr>
          </a:p>
        </p:txBody>
      </p:sp>
      <p:sp>
        <p:nvSpPr>
          <p:cNvPr id="3" name="Title 2"/>
          <p:cNvSpPr>
            <a:spLocks noGrp="1"/>
          </p:cNvSpPr>
          <p:nvPr>
            <p:ph type="title"/>
          </p:nvPr>
        </p:nvSpPr>
        <p:spPr/>
        <p:txBody>
          <a:bodyPr>
            <a:noAutofit/>
          </a:bodyPr>
          <a:lstStyle/>
          <a:p>
            <a:r>
              <a:rPr lang="en-US" sz="4800" b="1" dirty="0">
                <a:latin typeface="Century Gothic" panose="020B0502020202020204" pitchFamily="34" charset="0"/>
              </a:rPr>
              <a:t>Thank you!</a:t>
            </a:r>
          </a:p>
        </p:txBody>
      </p:sp>
    </p:spTree>
    <p:extLst>
      <p:ext uri="{BB962C8B-B14F-4D97-AF65-F5344CB8AC3E}">
        <p14:creationId xmlns:p14="http://schemas.microsoft.com/office/powerpoint/2010/main" val="2291795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4800" b="1" dirty="0"/>
              <a:t>The purpose of this training is to provide a background history of Public assistance and Government programs </a:t>
            </a:r>
          </a:p>
          <a:p>
            <a:endParaRPr lang="en-US" dirty="0"/>
          </a:p>
        </p:txBody>
      </p:sp>
      <p:sp>
        <p:nvSpPr>
          <p:cNvPr id="3" name="Title 2"/>
          <p:cNvSpPr>
            <a:spLocks noGrp="1"/>
          </p:cNvSpPr>
          <p:nvPr>
            <p:ph type="title"/>
          </p:nvPr>
        </p:nvSpPr>
        <p:spPr/>
        <p:txBody>
          <a:bodyPr/>
          <a:lstStyle/>
          <a:p>
            <a:r>
              <a:rPr lang="en-US" sz="3600" b="1" dirty="0"/>
              <a:t>Purpose</a:t>
            </a:r>
          </a:p>
        </p:txBody>
      </p:sp>
    </p:spTree>
    <p:extLst>
      <p:ext uri="{BB962C8B-B14F-4D97-AF65-F5344CB8AC3E}">
        <p14:creationId xmlns:p14="http://schemas.microsoft.com/office/powerpoint/2010/main" val="3095198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Understand the basics of public assistance and appropriate terminology</a:t>
            </a:r>
          </a:p>
          <a:p>
            <a:endParaRPr lang="en-US" dirty="0"/>
          </a:p>
          <a:p>
            <a:r>
              <a:rPr lang="en-US" dirty="0"/>
              <a:t>Deliver a basic understanding of benefits and how benefits may be used.</a:t>
            </a:r>
          </a:p>
          <a:p>
            <a:endParaRPr lang="en-US" dirty="0"/>
          </a:p>
          <a:p>
            <a:r>
              <a:rPr lang="en-US" dirty="0"/>
              <a:t>To understand the basic eligibility requirements.</a:t>
            </a:r>
          </a:p>
          <a:p>
            <a:endParaRPr lang="en-US" dirty="0"/>
          </a:p>
          <a:p>
            <a:endParaRPr lang="en-US" dirty="0"/>
          </a:p>
        </p:txBody>
      </p:sp>
      <p:sp>
        <p:nvSpPr>
          <p:cNvPr id="3" name="Title 2"/>
          <p:cNvSpPr>
            <a:spLocks noGrp="1"/>
          </p:cNvSpPr>
          <p:nvPr>
            <p:ph type="title"/>
          </p:nvPr>
        </p:nvSpPr>
        <p:spPr/>
        <p:txBody>
          <a:bodyPr/>
          <a:lstStyle/>
          <a:p>
            <a:r>
              <a:rPr lang="en-US" sz="3600" b="1" dirty="0" err="1"/>
              <a:t>OBJEctives</a:t>
            </a:r>
            <a:endParaRPr lang="en-US" sz="3600" b="1" dirty="0"/>
          </a:p>
        </p:txBody>
      </p:sp>
    </p:spTree>
    <p:extLst>
      <p:ext uri="{BB962C8B-B14F-4D97-AF65-F5344CB8AC3E}">
        <p14:creationId xmlns:p14="http://schemas.microsoft.com/office/powerpoint/2010/main" val="3605645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fade">
                                      <p:cBhvr>
                                        <p:cTn id="21" dur="1000"/>
                                        <p:tgtEl>
                                          <p:spTgt spid="2">
                                            <p:txEl>
                                              <p:pRg st="4" end="4"/>
                                            </p:txEl>
                                          </p:spTgt>
                                        </p:tgtEl>
                                      </p:cBhvr>
                                    </p:animEffect>
                                    <p:anim calcmode="lin" valueType="num">
                                      <p:cBhvr>
                                        <p:cTn id="22"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010400" y="-10724"/>
            <a:ext cx="1981200" cy="2492990"/>
          </a:xfrm>
          <a:prstGeom prst="rect">
            <a:avLst/>
          </a:prstGeom>
          <a:noFill/>
        </p:spPr>
        <p:txBody>
          <a:bodyPr wrap="square" rtlCol="0">
            <a:spAutoFit/>
          </a:bodyPr>
          <a:lstStyle/>
          <a:p>
            <a:pPr algn="ctr"/>
            <a:endParaRPr lang="en-US" sz="2000" dirty="0"/>
          </a:p>
          <a:p>
            <a:pPr algn="ctr"/>
            <a:endParaRPr lang="en-US" sz="2000" dirty="0">
              <a:solidFill>
                <a:schemeClr val="bg1"/>
              </a:solidFill>
            </a:endParaRPr>
          </a:p>
          <a:p>
            <a:pPr algn="ctr"/>
            <a:endParaRPr lang="en-US" sz="2000" dirty="0">
              <a:solidFill>
                <a:schemeClr val="bg1"/>
              </a:solidFill>
            </a:endParaRPr>
          </a:p>
          <a:p>
            <a:pPr algn="ctr"/>
            <a:r>
              <a:rPr lang="en-US" sz="3200" b="1" dirty="0">
                <a:solidFill>
                  <a:schemeClr val="bg1"/>
                </a:solidFill>
              </a:rPr>
              <a:t>HISTORY</a:t>
            </a:r>
          </a:p>
          <a:p>
            <a:pPr algn="ctr"/>
            <a:r>
              <a:rPr lang="en-US" sz="3200" b="1" dirty="0">
                <a:solidFill>
                  <a:schemeClr val="bg1"/>
                </a:solidFill>
              </a:rPr>
              <a:t>OF</a:t>
            </a:r>
          </a:p>
          <a:p>
            <a:pPr algn="ctr"/>
            <a:r>
              <a:rPr lang="en-US" sz="3200" b="1" dirty="0">
                <a:solidFill>
                  <a:schemeClr val="bg1"/>
                </a:solidFill>
              </a:rPr>
              <a:t>FNS</a:t>
            </a:r>
          </a:p>
        </p:txBody>
      </p:sp>
      <p:sp>
        <p:nvSpPr>
          <p:cNvPr id="6" name="TextBox 5"/>
          <p:cNvSpPr txBox="1"/>
          <p:nvPr/>
        </p:nvSpPr>
        <p:spPr>
          <a:xfrm>
            <a:off x="152400" y="228600"/>
            <a:ext cx="6705600" cy="6417141"/>
          </a:xfrm>
          <a:prstGeom prst="rect">
            <a:avLst/>
          </a:prstGeom>
          <a:noFill/>
        </p:spPr>
        <p:txBody>
          <a:bodyPr wrap="square" rtlCol="0">
            <a:spAutoFit/>
          </a:bodyPr>
          <a:lstStyle/>
          <a:p>
            <a:pPr marL="342900" indent="-342900">
              <a:buFont typeface="Wingdings" panose="05000000000000000000" pitchFamily="2" charset="2"/>
              <a:buChar char="q"/>
            </a:pPr>
            <a:r>
              <a:rPr lang="en-US" sz="2800" dirty="0"/>
              <a:t>The Supplemental Nutrition Assistance Program (SNAP), administers the nutrition assistance programs of the U.S. Department of Agriculture. </a:t>
            </a:r>
          </a:p>
          <a:p>
            <a:pPr marL="342900" indent="-342900">
              <a:buFont typeface="Wingdings" panose="05000000000000000000" pitchFamily="2" charset="2"/>
              <a:buChar char="q"/>
            </a:pPr>
            <a:endParaRPr lang="en-US" sz="2800" dirty="0"/>
          </a:p>
          <a:p>
            <a:pPr marL="342900" indent="-342900">
              <a:buFont typeface="Wingdings" panose="05000000000000000000" pitchFamily="2" charset="2"/>
              <a:buChar char="q"/>
            </a:pPr>
            <a:endParaRPr lang="en-US" sz="2800" dirty="0"/>
          </a:p>
          <a:p>
            <a:pPr marL="342900" indent="-342900">
              <a:buFont typeface="Wingdings" panose="05000000000000000000" pitchFamily="2" charset="2"/>
              <a:buChar char="q"/>
            </a:pPr>
            <a:r>
              <a:rPr lang="en-US" sz="2800" dirty="0"/>
              <a:t>The mission of FNS is to provide children and needy families better access to food and a more healthful diet through its food assistance programs and comprehensive nutrition education efforts.</a:t>
            </a:r>
          </a:p>
          <a:p>
            <a:endParaRPr lang="en-US" sz="1900" dirty="0"/>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0400" y="2590800"/>
            <a:ext cx="2114550" cy="1904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39969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3" end="3"/>
                                            </p:txEl>
                                          </p:spTgt>
                                        </p:tgtEl>
                                        <p:attrNameLst>
                                          <p:attrName>style.visibility</p:attrName>
                                        </p:attrNameLst>
                                      </p:cBhvr>
                                      <p:to>
                                        <p:strVal val="visible"/>
                                      </p:to>
                                    </p:set>
                                    <p:animEffect transition="in" filter="fade">
                                      <p:cBhvr>
                                        <p:cTn id="14" dur="1000"/>
                                        <p:tgtEl>
                                          <p:spTgt spid="6">
                                            <p:txEl>
                                              <p:pRg st="3" end="3"/>
                                            </p:txEl>
                                          </p:spTgt>
                                        </p:tgtEl>
                                      </p:cBhvr>
                                    </p:animEffect>
                                    <p:anim calcmode="lin" valueType="num">
                                      <p:cBhvr>
                                        <p:cTn id="15"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52400"/>
            <a:ext cx="8763000" cy="3785652"/>
          </a:xfrm>
          <a:prstGeom prst="rect">
            <a:avLst/>
          </a:prstGeom>
          <a:noFill/>
        </p:spPr>
        <p:txBody>
          <a:bodyPr wrap="square" rtlCol="0">
            <a:spAutoFit/>
          </a:bodyPr>
          <a:lstStyle/>
          <a:p>
            <a:pPr marL="342900" indent="-342900">
              <a:buFont typeface="Wingdings" panose="05000000000000000000" pitchFamily="2" charset="2"/>
              <a:buChar char="q"/>
            </a:pPr>
            <a:r>
              <a:rPr lang="en-US" sz="2000" dirty="0"/>
              <a:t>The Supplemental Nutrition Assistance Program began in its modern form in 1961, but it had its origins in the Food Stamp Plan to help the needy in the 1930's. </a:t>
            </a:r>
          </a:p>
          <a:p>
            <a:pPr marL="342900" indent="-342900">
              <a:buFont typeface="Wingdings" panose="05000000000000000000" pitchFamily="2" charset="2"/>
              <a:buChar char="q"/>
            </a:pPr>
            <a:endParaRPr lang="en-US" sz="2000" dirty="0"/>
          </a:p>
          <a:p>
            <a:pPr marL="342900" indent="-342900">
              <a:buFont typeface="Wingdings" panose="05000000000000000000" pitchFamily="2" charset="2"/>
              <a:buChar char="q"/>
            </a:pPr>
            <a:r>
              <a:rPr lang="en-US" sz="2000" dirty="0"/>
              <a:t>The National School Lunch Program also has its roots in Depression‐era efforts to help low‐income children. </a:t>
            </a:r>
          </a:p>
          <a:p>
            <a:pPr marL="342900" indent="-342900">
              <a:buFont typeface="Wingdings" panose="05000000000000000000" pitchFamily="2" charset="2"/>
              <a:buChar char="q"/>
            </a:pPr>
            <a:endParaRPr lang="en-US" sz="2000" dirty="0"/>
          </a:p>
          <a:p>
            <a:pPr marL="342900" indent="-342900">
              <a:buFont typeface="Wingdings" panose="05000000000000000000" pitchFamily="2" charset="2"/>
              <a:buChar char="q"/>
            </a:pPr>
            <a:r>
              <a:rPr lang="en-US" sz="2000" dirty="0"/>
              <a:t>The Needy Family Program, which has evolved into the Food Distribution Program on Indian Reservations, was the primary means of food assistance during the Great Depression.</a:t>
            </a:r>
          </a:p>
          <a:p>
            <a:endParaRPr lang="en-US" sz="2000" dirty="0"/>
          </a:p>
          <a:p>
            <a:endParaRPr lang="en-US" sz="20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4495800"/>
            <a:ext cx="2438400" cy="21446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4663271"/>
            <a:ext cx="2819400" cy="1809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12086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fade">
                                      <p:cBhvr>
                                        <p:cTn id="21" dur="1000"/>
                                        <p:tgtEl>
                                          <p:spTgt spid="2">
                                            <p:txEl>
                                              <p:pRg st="4" end="4"/>
                                            </p:txEl>
                                          </p:spTgt>
                                        </p:tgtEl>
                                      </p:cBhvr>
                                    </p:animEffect>
                                    <p:anim calcmode="lin" valueType="num">
                                      <p:cBhvr>
                                        <p:cTn id="22"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b="1" dirty="0"/>
              <a:t>Eligibility factors for </a:t>
            </a:r>
            <a:r>
              <a:rPr lang="en-US" sz="4400" b="1" dirty="0" err="1"/>
              <a:t>fns</a:t>
            </a:r>
            <a:endParaRPr lang="en-US" sz="4400" b="1" dirty="0"/>
          </a:p>
        </p:txBody>
      </p:sp>
      <p:sp>
        <p:nvSpPr>
          <p:cNvPr id="3" name="TextBox 2"/>
          <p:cNvSpPr txBox="1"/>
          <p:nvPr/>
        </p:nvSpPr>
        <p:spPr>
          <a:xfrm>
            <a:off x="152400" y="1676400"/>
            <a:ext cx="8763000" cy="3200876"/>
          </a:xfrm>
          <a:prstGeom prst="rect">
            <a:avLst/>
          </a:prstGeom>
          <a:noFill/>
        </p:spPr>
        <p:txBody>
          <a:bodyPr wrap="square" rtlCol="0">
            <a:spAutoFit/>
          </a:bodyPr>
          <a:lstStyle/>
          <a:p>
            <a:r>
              <a:rPr lang="en-US" sz="2300" dirty="0"/>
              <a:t>Eligibility is based on financial and non-financial factors. </a:t>
            </a:r>
          </a:p>
          <a:p>
            <a:endParaRPr lang="en-US" sz="2300" dirty="0"/>
          </a:p>
          <a:p>
            <a:pPr marL="342900" indent="-342900">
              <a:buFont typeface="Wingdings" panose="05000000000000000000" pitchFamily="2" charset="2"/>
              <a:buChar char="q"/>
            </a:pPr>
            <a:r>
              <a:rPr lang="en-US" sz="2300" dirty="0"/>
              <a:t>The process includes completing and filing an application form, being interviewed, and verifying facts crucial to determining eligibility. </a:t>
            </a:r>
          </a:p>
          <a:p>
            <a:endParaRPr lang="en-US" sz="2300" dirty="0"/>
          </a:p>
          <a:p>
            <a:pPr marL="342900" indent="-342900">
              <a:buFont typeface="Wingdings" panose="05000000000000000000" pitchFamily="2" charset="2"/>
              <a:buChar char="q"/>
            </a:pPr>
            <a:r>
              <a:rPr lang="en-US" sz="2300" dirty="0"/>
              <a:t>With certain exceptions, a household that meets the eligibility requirements is qualified to receive benefits. </a:t>
            </a:r>
          </a:p>
          <a:p>
            <a:endParaRPr lang="en-US" dirty="0"/>
          </a:p>
        </p:txBody>
      </p:sp>
    </p:spTree>
    <p:extLst>
      <p:ext uri="{BB962C8B-B14F-4D97-AF65-F5344CB8AC3E}">
        <p14:creationId xmlns:p14="http://schemas.microsoft.com/office/powerpoint/2010/main" val="3855145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5714" y="152400"/>
            <a:ext cx="6629400" cy="3754874"/>
          </a:xfrm>
          <a:prstGeom prst="rect">
            <a:avLst/>
          </a:prstGeom>
        </p:spPr>
        <p:txBody>
          <a:bodyPr wrap="square">
            <a:spAutoFit/>
          </a:bodyPr>
          <a:lstStyle/>
          <a:p>
            <a:endParaRPr lang="en-US" dirty="0"/>
          </a:p>
          <a:p>
            <a:pPr marL="342900" indent="-342900">
              <a:buFont typeface="Wingdings" panose="05000000000000000000" pitchFamily="2" charset="2"/>
              <a:buChar char="q"/>
            </a:pPr>
            <a:r>
              <a:rPr lang="en-US" sz="2000" dirty="0"/>
              <a:t>TITLE XIX of the Social Security Act: provide medical assistance to low income and low resource families.  </a:t>
            </a:r>
          </a:p>
          <a:p>
            <a:pPr marL="342900" indent="-342900">
              <a:buFont typeface="Wingdings" panose="05000000000000000000" pitchFamily="2" charset="2"/>
              <a:buChar char="q"/>
            </a:pPr>
            <a:endParaRPr lang="en-US" sz="2000" dirty="0"/>
          </a:p>
          <a:p>
            <a:pPr marL="342900" indent="-342900">
              <a:buFont typeface="Wingdings" panose="05000000000000000000" pitchFamily="2" charset="2"/>
              <a:buChar char="q"/>
            </a:pPr>
            <a:endParaRPr lang="en-US" sz="2000" dirty="0"/>
          </a:p>
          <a:p>
            <a:pPr marL="342900" indent="-342900">
              <a:buFont typeface="Wingdings" panose="05000000000000000000" pitchFamily="2" charset="2"/>
              <a:buChar char="q"/>
            </a:pPr>
            <a:endParaRPr lang="en-US" sz="2000" dirty="0"/>
          </a:p>
          <a:p>
            <a:pPr marL="342900" indent="-342900">
              <a:buFont typeface="Wingdings" panose="05000000000000000000" pitchFamily="2" charset="2"/>
              <a:buChar char="q"/>
            </a:pPr>
            <a:r>
              <a:rPr lang="en-US" sz="2000" dirty="0"/>
              <a:t>The North Carolina General Assembly established a medical assistance program in accordance with Title XIX of the Social Security Act and implementation was accomplished on January 1, 1970. </a:t>
            </a:r>
            <a:endParaRPr lang="en-US"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57243" y="2249036"/>
            <a:ext cx="1779587" cy="1785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31829" y="871086"/>
            <a:ext cx="2030413" cy="137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7157243" y="4267200"/>
            <a:ext cx="1681957" cy="1477328"/>
          </a:xfrm>
          <a:prstGeom prst="rect">
            <a:avLst/>
          </a:prstGeom>
          <a:noFill/>
        </p:spPr>
        <p:txBody>
          <a:bodyPr wrap="square" rtlCol="0">
            <a:spAutoFit/>
          </a:bodyPr>
          <a:lstStyle/>
          <a:p>
            <a:r>
              <a:rPr lang="en-US" dirty="0"/>
              <a:t>Adult Medicaid &amp; Family &amp; Children’s Medicaid</a:t>
            </a:r>
          </a:p>
        </p:txBody>
      </p:sp>
    </p:spTree>
    <p:extLst>
      <p:ext uri="{BB962C8B-B14F-4D97-AF65-F5344CB8AC3E}">
        <p14:creationId xmlns:p14="http://schemas.microsoft.com/office/powerpoint/2010/main" val="346790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1000"/>
                                        <p:tgtEl>
                                          <p:spTgt spid="5">
                                            <p:txEl>
                                              <p:pRg st="1" end="1"/>
                                            </p:txEl>
                                          </p:spTgt>
                                        </p:tgtEl>
                                      </p:cBhvr>
                                    </p:animEffect>
                                    <p:anim calcmode="lin" valueType="num">
                                      <p:cBhvr>
                                        <p:cTn id="8"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5" end="5"/>
                                            </p:txEl>
                                          </p:spTgt>
                                        </p:tgtEl>
                                        <p:attrNameLst>
                                          <p:attrName>style.visibility</p:attrName>
                                        </p:attrNameLst>
                                      </p:cBhvr>
                                      <p:to>
                                        <p:strVal val="visible"/>
                                      </p:to>
                                    </p:set>
                                    <p:animEffect transition="in" filter="fade">
                                      <p:cBhvr>
                                        <p:cTn id="14" dur="1000"/>
                                        <p:tgtEl>
                                          <p:spTgt spid="5">
                                            <p:txEl>
                                              <p:pRg st="5" end="5"/>
                                            </p:txEl>
                                          </p:spTgt>
                                        </p:tgtEl>
                                      </p:cBhvr>
                                    </p:animEffect>
                                    <p:anim calcmode="lin" valueType="num">
                                      <p:cBhvr>
                                        <p:cTn id="15"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5057" y="228600"/>
            <a:ext cx="8763000" cy="6186309"/>
          </a:xfrm>
          <a:prstGeom prst="rect">
            <a:avLst/>
          </a:prstGeom>
        </p:spPr>
        <p:txBody>
          <a:bodyPr wrap="square">
            <a:spAutoFit/>
          </a:bodyPr>
          <a:lstStyle/>
          <a:p>
            <a:pPr marL="285750" indent="-285750">
              <a:buFont typeface="Wingdings" panose="05000000000000000000" pitchFamily="2" charset="2"/>
              <a:buChar char="q"/>
            </a:pPr>
            <a:r>
              <a:rPr lang="en-US" dirty="0"/>
              <a:t>On January 1, 1974, Supplemental Security Income (</a:t>
            </a:r>
            <a:r>
              <a:rPr lang="en-US" i="1" dirty="0"/>
              <a:t>SSI</a:t>
            </a:r>
            <a:r>
              <a:rPr lang="en-US" dirty="0"/>
              <a:t>) became effective. </a:t>
            </a:r>
          </a:p>
          <a:p>
            <a:pPr marL="742950" lvl="1" indent="-285750">
              <a:buFont typeface="Wingdings" panose="05000000000000000000" pitchFamily="2" charset="2"/>
              <a:buChar char="§"/>
            </a:pPr>
            <a:r>
              <a:rPr lang="en-US" dirty="0"/>
              <a:t>North Carolina declined both options, choosing to administer its own program and to employ more restrictive eligibility criteria for adults, thus becoming what is termed a "209(b)" state, referring to the pertinent regulatory authority.</a:t>
            </a:r>
          </a:p>
          <a:p>
            <a:pPr marL="285750" indent="-285750">
              <a:buFont typeface="Wingdings" panose="05000000000000000000" pitchFamily="2" charset="2"/>
              <a:buChar char="q"/>
            </a:pPr>
            <a:endParaRPr lang="en-US" dirty="0"/>
          </a:p>
          <a:p>
            <a:pPr marL="285750" indent="-285750">
              <a:buFont typeface="Wingdings" panose="05000000000000000000" pitchFamily="2" charset="2"/>
              <a:buChar char="q"/>
            </a:pPr>
            <a:r>
              <a:rPr lang="en-US" dirty="0"/>
              <a:t>On July 1, 1978, the Division of Medical Assistance (</a:t>
            </a:r>
            <a:r>
              <a:rPr lang="en-US" i="1" dirty="0"/>
              <a:t>DMA</a:t>
            </a:r>
            <a:r>
              <a:rPr lang="en-US" dirty="0"/>
              <a:t>) was created by directive of  the Secretary of the Department of Human Resources and was given full authority for the Medicaid Program</a:t>
            </a:r>
          </a:p>
          <a:p>
            <a:pPr marL="742950" lvl="1" indent="-285750">
              <a:buFont typeface="Wingdings" panose="05000000000000000000" pitchFamily="2" charset="2"/>
              <a:buChar char="§"/>
            </a:pPr>
            <a:r>
              <a:rPr lang="en-US" dirty="0"/>
              <a:t>Medicaid focused on the development of home and community based long term care.</a:t>
            </a:r>
          </a:p>
          <a:p>
            <a:pPr marL="285750" indent="-285750">
              <a:buFont typeface="Wingdings" panose="05000000000000000000" pitchFamily="2" charset="2"/>
              <a:buChar char="q"/>
            </a:pPr>
            <a:endParaRPr lang="en-US" dirty="0"/>
          </a:p>
          <a:p>
            <a:pPr marL="285750" indent="-285750">
              <a:buFont typeface="Wingdings" panose="05000000000000000000" pitchFamily="2" charset="2"/>
              <a:buChar char="q"/>
            </a:pPr>
            <a:r>
              <a:rPr lang="en-US" dirty="0"/>
              <a:t>Planning began, at this same time, on another long term project which was the development of prepaid primary care programs, in which a physician or group of physicians provide or arrange for all the health care received by an individual. This system of care was intended to result in lower costs and healthier people. (Our current Community Care of North Carolina and Carolina Access, </a:t>
            </a:r>
            <a:r>
              <a:rPr lang="en-US" i="1" dirty="0"/>
              <a:t>CCNC/CA</a:t>
            </a:r>
            <a:r>
              <a:rPr lang="en-US" dirty="0"/>
              <a:t>)</a:t>
            </a:r>
          </a:p>
          <a:p>
            <a:pPr marL="285750" indent="-285750">
              <a:buFont typeface="Wingdings" panose="05000000000000000000" pitchFamily="2" charset="2"/>
              <a:buChar char="q"/>
            </a:pPr>
            <a:endParaRPr lang="en-US" dirty="0"/>
          </a:p>
          <a:p>
            <a:pPr marL="285750" indent="-285750">
              <a:buFont typeface="Wingdings" panose="05000000000000000000" pitchFamily="2" charset="2"/>
              <a:buChar char="q"/>
            </a:pPr>
            <a:endParaRPr lang="en-US" dirty="0"/>
          </a:p>
          <a:p>
            <a:pPr marL="285750" indent="-285750">
              <a:buFont typeface="Wingdings" panose="05000000000000000000" pitchFamily="2" charset="2"/>
              <a:buChar char="q"/>
            </a:pPr>
            <a:endParaRPr lang="en-US" dirty="0"/>
          </a:p>
        </p:txBody>
      </p:sp>
    </p:spTree>
    <p:extLst>
      <p:ext uri="{BB962C8B-B14F-4D97-AF65-F5344CB8AC3E}">
        <p14:creationId xmlns:p14="http://schemas.microsoft.com/office/powerpoint/2010/main" val="2259061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1000"/>
                                        <p:tgtEl>
                                          <p:spTgt spid="2">
                                            <p:txEl>
                                              <p:pRg st="3" end="3"/>
                                            </p:txEl>
                                          </p:spTgt>
                                        </p:tgtEl>
                                      </p:cBhvr>
                                    </p:animEffect>
                                    <p:anim calcmode="lin" valueType="num">
                                      <p:cBhvr>
                                        <p:cTn id="22"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4" end="4"/>
                                            </p:txEl>
                                          </p:spTgt>
                                        </p:tgtEl>
                                        <p:attrNameLst>
                                          <p:attrName>style.visibility</p:attrName>
                                        </p:attrNameLst>
                                      </p:cBhvr>
                                      <p:to>
                                        <p:strVal val="visible"/>
                                      </p:to>
                                    </p:set>
                                    <p:animEffect transition="in" filter="fade">
                                      <p:cBhvr>
                                        <p:cTn id="28" dur="1000"/>
                                        <p:tgtEl>
                                          <p:spTgt spid="2">
                                            <p:txEl>
                                              <p:pRg st="4" end="4"/>
                                            </p:txEl>
                                          </p:spTgt>
                                        </p:tgtEl>
                                      </p:cBhvr>
                                    </p:animEffect>
                                    <p:anim calcmode="lin" valueType="num">
                                      <p:cBhvr>
                                        <p:cTn id="29"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Effect transition="in" filter="fade">
                                      <p:cBhvr>
                                        <p:cTn id="35" dur="1000"/>
                                        <p:tgtEl>
                                          <p:spTgt spid="2">
                                            <p:txEl>
                                              <p:pRg st="6" end="6"/>
                                            </p:txEl>
                                          </p:spTgt>
                                        </p:tgtEl>
                                      </p:cBhvr>
                                    </p:animEffect>
                                    <p:anim calcmode="lin" valueType="num">
                                      <p:cBhvr>
                                        <p:cTn id="36"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 y="228600"/>
            <a:ext cx="8839200" cy="3970318"/>
          </a:xfrm>
          <a:prstGeom prst="rect">
            <a:avLst/>
          </a:prstGeom>
          <a:noFill/>
        </p:spPr>
        <p:txBody>
          <a:bodyPr wrap="square" rtlCol="0">
            <a:spAutoFit/>
          </a:bodyPr>
          <a:lstStyle/>
          <a:p>
            <a:pPr marL="285750" indent="-285750">
              <a:buFont typeface="Wingdings" panose="05000000000000000000" pitchFamily="2" charset="2"/>
              <a:buChar char="q"/>
            </a:pPr>
            <a:r>
              <a:rPr lang="en-US" dirty="0"/>
              <a:t>The Division of Medical Assistance concentrated its efforts on two in home care programs</a:t>
            </a:r>
          </a:p>
          <a:p>
            <a:pPr marL="742950" lvl="1" indent="-285750">
              <a:buFont typeface="Wingdings" panose="05000000000000000000" pitchFamily="2" charset="2"/>
              <a:buChar char="§"/>
            </a:pPr>
            <a:r>
              <a:rPr lang="en-US" dirty="0"/>
              <a:t>The Community Alternatives Programs for Disabled Adults (</a:t>
            </a:r>
            <a:r>
              <a:rPr lang="en-US" i="1" dirty="0"/>
              <a:t>CAP/DA</a:t>
            </a:r>
            <a:r>
              <a:rPr lang="en-US" dirty="0"/>
              <a:t>)</a:t>
            </a:r>
          </a:p>
          <a:p>
            <a:pPr marL="742950" lvl="1" indent="-285750">
              <a:buFont typeface="Wingdings" panose="05000000000000000000" pitchFamily="2" charset="2"/>
              <a:buChar char="§"/>
            </a:pPr>
            <a:r>
              <a:rPr lang="en-US" dirty="0"/>
              <a:t>The CAP-MR program for the mentally disabled</a:t>
            </a:r>
          </a:p>
          <a:p>
            <a:pPr marL="742950" lvl="1" indent="-285750">
              <a:buFont typeface="Wingdings" panose="05000000000000000000" pitchFamily="2" charset="2"/>
              <a:buChar char="§"/>
            </a:pPr>
            <a:endParaRPr lang="en-US" dirty="0"/>
          </a:p>
          <a:p>
            <a:pPr marL="285750" indent="-285750">
              <a:buFont typeface="Arial" panose="020B0604020202020204" pitchFamily="34" charset="0"/>
              <a:buChar char="•"/>
            </a:pPr>
            <a:r>
              <a:rPr lang="en-US" dirty="0"/>
              <a:t>Coverage for case management for chronically mentally ill persons</a:t>
            </a:r>
          </a:p>
          <a:p>
            <a:pPr marL="742950" lvl="1" indent="-285750">
              <a:buFont typeface="Arial" panose="020B0604020202020204" pitchFamily="34" charset="0"/>
              <a:buChar char="•"/>
            </a:pPr>
            <a:r>
              <a:rPr lang="en-US" dirty="0"/>
              <a:t>Division of Mental Health, Mental Retardation, and Substance Abuse Services to provide better access to comprehensive mental health services for this vulnerable population.  </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"Medicare-Aid" allows Medicaid to pay low income Medicare beneficiaries cost-sharing expenses, such as deductibles, premiums and coinsurance charges.  </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828074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animEffect transition="in" filter="fade">
                                      <p:cBhvr>
                                        <p:cTn id="28" dur="1000"/>
                                        <p:tgtEl>
                                          <p:spTgt spid="4">
                                            <p:txEl>
                                              <p:pRg st="4" end="4"/>
                                            </p:txEl>
                                          </p:spTgt>
                                        </p:tgtEl>
                                      </p:cBhvr>
                                    </p:animEffect>
                                    <p:anim calcmode="lin" valueType="num">
                                      <p:cBhvr>
                                        <p:cTn id="29"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animEffect transition="in" filter="fade">
                                      <p:cBhvr>
                                        <p:cTn id="35" dur="1000"/>
                                        <p:tgtEl>
                                          <p:spTgt spid="4">
                                            <p:txEl>
                                              <p:pRg st="5" end="5"/>
                                            </p:txEl>
                                          </p:spTgt>
                                        </p:tgtEl>
                                      </p:cBhvr>
                                    </p:animEffect>
                                    <p:anim calcmode="lin" valueType="num">
                                      <p:cBhvr>
                                        <p:cTn id="36"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Effect transition="in" filter="fade">
                                      <p:cBhvr>
                                        <p:cTn id="42" dur="1000"/>
                                        <p:tgtEl>
                                          <p:spTgt spid="4">
                                            <p:txEl>
                                              <p:pRg st="7" end="7"/>
                                            </p:txEl>
                                          </p:spTgt>
                                        </p:tgtEl>
                                      </p:cBhvr>
                                    </p:animEffect>
                                    <p:anim calcmode="lin" valueType="num">
                                      <p:cBhvr>
                                        <p:cTn id="43"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Custom 2">
      <a:majorFont>
        <a:latin typeface="Century Gothic"/>
        <a:ea typeface=""/>
        <a:cs typeface=""/>
      </a:majorFont>
      <a:minorFont>
        <a:latin typeface="Century Gothic"/>
        <a:ea typeface=""/>
        <a:cs typeface=""/>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BD28642AD9F1F4DA1A3553C8142069D" ma:contentTypeVersion="16" ma:contentTypeDescription="Create a new document." ma:contentTypeScope="" ma:versionID="05ef6113561c5a18b2a966d84210881b">
  <xsd:schema xmlns:xsd="http://www.w3.org/2001/XMLSchema" xmlns:xs="http://www.w3.org/2001/XMLSchema" xmlns:p="http://schemas.microsoft.com/office/2006/metadata/properties" xmlns:ns2="ebb0b8bf-788a-4743-a7c7-91d546c0487d" xmlns:ns3="61987f4e-27c8-424c-9cec-12ca685a78aa" targetNamespace="http://schemas.microsoft.com/office/2006/metadata/properties" ma:root="true" ma:fieldsID="718f882bf557caecc266ec6a9dbaf7d5" ns2:_="" ns3:_="">
    <xsd:import namespace="ebb0b8bf-788a-4743-a7c7-91d546c0487d"/>
    <xsd:import namespace="61987f4e-27c8-424c-9cec-12ca685a78a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3:TaxCatchAll" minOccurs="0"/>
                <xsd:element ref="ns2:MediaServiceGenerationTime" minOccurs="0"/>
                <xsd:element ref="ns2:MediaServiceEventHashCode" minOccurs="0"/>
                <xsd:element ref="ns2:lcf76f155ced4ddcb4097134ff3c332f" minOccurs="0"/>
                <xsd:element ref="ns2:MediaServiceOCR"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bb0b8bf-788a-4743-a7c7-91d546c0487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da2157d8-ccc1-4fc8-a2a4-3f8f6553454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1987f4e-27c8-424c-9cec-12ca685a78aa"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56520dfc-483a-4dab-91b6-c54ab0056383}" ma:internalName="TaxCatchAll" ma:showField="CatchAllData" ma:web="61987f4e-27c8-424c-9cec-12ca685a78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bb0b8bf-788a-4743-a7c7-91d546c0487d">
      <Terms xmlns="http://schemas.microsoft.com/office/infopath/2007/PartnerControls"/>
    </lcf76f155ced4ddcb4097134ff3c332f>
    <TaxCatchAll xmlns="61987f4e-27c8-424c-9cec-12ca685a78aa" xsi:nil="true"/>
  </documentManagement>
</p:properties>
</file>

<file path=customXml/itemProps1.xml><?xml version="1.0" encoding="utf-8"?>
<ds:datastoreItem xmlns:ds="http://schemas.openxmlformats.org/officeDocument/2006/customXml" ds:itemID="{0C66FBFB-CDF7-4565-92B6-CF21D7ADFB1F}"/>
</file>

<file path=customXml/itemProps2.xml><?xml version="1.0" encoding="utf-8"?>
<ds:datastoreItem xmlns:ds="http://schemas.openxmlformats.org/officeDocument/2006/customXml" ds:itemID="{B75D7C13-9E85-4373-9A56-44AAD0A3E05D}"/>
</file>

<file path=customXml/itemProps3.xml><?xml version="1.0" encoding="utf-8"?>
<ds:datastoreItem xmlns:ds="http://schemas.openxmlformats.org/officeDocument/2006/customXml" ds:itemID="{4D6ABEDA-64AA-46CA-A59C-0EED5E43818C}"/>
</file>

<file path=docProps/app.xml><?xml version="1.0" encoding="utf-8"?>
<Properties xmlns="http://schemas.openxmlformats.org/officeDocument/2006/extended-properties" xmlns:vt="http://schemas.openxmlformats.org/officeDocument/2006/docPropsVTypes">
  <Template>Equity</Template>
  <TotalTime>3358</TotalTime>
  <Words>2420</Words>
  <Application>Microsoft Office PowerPoint</Application>
  <PresentationFormat>On-screen Show (4:3)</PresentationFormat>
  <Paragraphs>163</Paragraphs>
  <Slides>17</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Century Gothic</vt:lpstr>
      <vt:lpstr>Wingdings</vt:lpstr>
      <vt:lpstr>Wingdings 2</vt:lpstr>
      <vt:lpstr>Grid</vt:lpstr>
      <vt:lpstr>Social &amp; Economic Services in NC</vt:lpstr>
      <vt:lpstr>Purpose</vt:lpstr>
      <vt:lpstr>OBJEctives</vt:lpstr>
      <vt:lpstr>PowerPoint Presentation</vt:lpstr>
      <vt:lpstr>PowerPoint Presentation</vt:lpstr>
      <vt:lpstr>Eligibility factors for fns</vt:lpstr>
      <vt:lpstr>PowerPoint Presentation</vt:lpstr>
      <vt:lpstr>PowerPoint Presentation</vt:lpstr>
      <vt:lpstr>PowerPoint Presentation</vt:lpstr>
      <vt:lpstr>PowerPoint Presentation</vt:lpstr>
      <vt:lpstr>PowerPoint Presentation</vt:lpstr>
      <vt:lpstr>PowerPoint Presentation</vt:lpstr>
      <vt:lpstr>WHO CAN APPLY AND HOW?</vt:lpstr>
      <vt:lpstr>Eligibility factors for all NC Medicaid</vt:lpstr>
      <vt:lpstr>Nc medicaid programs:  additional eligibility factors</vt:lpstr>
      <vt:lpstr>PowerPoint Presentation</vt:lpstr>
      <vt:lpstr>Thank you!</vt:lpstr>
    </vt:vector>
  </TitlesOfParts>
  <Company>Buncombe County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APS</dc:title>
  <dc:creator>Whitney Jacobs</dc:creator>
  <cp:lastModifiedBy>Arlisha Cooper</cp:lastModifiedBy>
  <cp:revision>211</cp:revision>
  <dcterms:created xsi:type="dcterms:W3CDTF">2014-02-12T14:12:00Z</dcterms:created>
  <dcterms:modified xsi:type="dcterms:W3CDTF">2024-08-13T16:59:33Z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0x010100BBD28642AD9F1F4DA1A3553C8142069D</vt:lpwstr>
  </property>
</Properties>
</file>